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84" y="-1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F94C31-F4C5-404A-93A3-06ED8B712019}" type="datetimeFigureOut">
              <a:rPr lang="en-GB" smtClean="0"/>
              <a:pPr/>
              <a:t>22/11/2011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3BE15F-2CF0-4A5E-BC35-F964208E198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F94C31-F4C5-404A-93A3-06ED8B712019}" type="datetimeFigureOut">
              <a:rPr lang="en-GB" smtClean="0"/>
              <a:pPr/>
              <a:t>22/11/2011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3BE15F-2CF0-4A5E-BC35-F964208E198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700808"/>
            <a:ext cx="7772400" cy="1470025"/>
          </a:xfrm>
        </p:spPr>
        <p:style>
          <a:lnRef idx="1">
            <a:schemeClr val="accent3"/>
          </a:lnRef>
          <a:fillRef idx="2">
            <a:schemeClr val="accent3"/>
          </a:fillRef>
          <a:effectRef idx="1">
            <a:schemeClr val="accent3"/>
          </a:effectRef>
          <a:fontRef idx="minor">
            <a:schemeClr val="dk1"/>
          </a:fontRef>
        </p:style>
        <p:txBody>
          <a:bodyPr/>
          <a:lstStyle/>
          <a:p>
            <a:r>
              <a:rPr lang="en-GB" dirty="0" smtClean="0"/>
              <a:t>SI0030 – Social Research Methods</a:t>
            </a:r>
            <a:endParaRPr lang="en-GB" dirty="0"/>
          </a:p>
        </p:txBody>
      </p:sp>
      <p:sp>
        <p:nvSpPr>
          <p:cNvPr id="3" name="Subtitle 2"/>
          <p:cNvSpPr>
            <a:spLocks noGrp="1"/>
          </p:cNvSpPr>
          <p:nvPr>
            <p:ph type="subTitle" idx="1"/>
          </p:nvPr>
        </p:nvSpPr>
        <p:spPr>
          <a:xfrm>
            <a:off x="1331640" y="3573016"/>
            <a:ext cx="6400800" cy="1800200"/>
          </a:xfrm>
        </p:spPr>
        <p:style>
          <a:lnRef idx="1">
            <a:schemeClr val="accent5"/>
          </a:lnRef>
          <a:fillRef idx="2">
            <a:schemeClr val="accent5"/>
          </a:fillRef>
          <a:effectRef idx="1">
            <a:schemeClr val="accent5"/>
          </a:effectRef>
          <a:fontRef idx="minor">
            <a:schemeClr val="dk1"/>
          </a:fontRef>
        </p:style>
        <p:txBody>
          <a:bodyPr>
            <a:normAutofit/>
          </a:bodyPr>
          <a:lstStyle/>
          <a:p>
            <a:r>
              <a:rPr lang="en-GB" dirty="0" smtClean="0">
                <a:solidFill>
                  <a:schemeClr val="tx1"/>
                </a:solidFill>
              </a:rPr>
              <a:t>Week 10</a:t>
            </a:r>
          </a:p>
          <a:p>
            <a:r>
              <a:rPr lang="en-GB" dirty="0" smtClean="0">
                <a:solidFill>
                  <a:schemeClr val="tx1"/>
                </a:solidFill>
              </a:rPr>
              <a:t>Luke Sloan</a:t>
            </a:r>
          </a:p>
          <a:p>
            <a:r>
              <a:rPr lang="en-GB" dirty="0" smtClean="0">
                <a:solidFill>
                  <a:schemeClr val="tx1"/>
                </a:solidFill>
              </a:rPr>
              <a:t>Mixed Methods</a:t>
            </a:r>
            <a:endParaRPr lang="en-GB"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Mixed Method Designs IV</a:t>
            </a:r>
            <a:endParaRPr lang="en-US" dirty="0"/>
          </a:p>
        </p:txBody>
      </p:sp>
      <p:graphicFrame>
        <p:nvGraphicFramePr>
          <p:cNvPr id="4" name="Table 3"/>
          <p:cNvGraphicFramePr>
            <a:graphicFrameLocks noGrp="1"/>
          </p:cNvGraphicFramePr>
          <p:nvPr/>
        </p:nvGraphicFramePr>
        <p:xfrm>
          <a:off x="457200" y="1562523"/>
          <a:ext cx="8229600" cy="1285240"/>
        </p:xfrm>
        <a:graphic>
          <a:graphicData uri="http://schemas.openxmlformats.org/drawingml/2006/table">
            <a:tbl>
              <a:tblPr firstRow="1" bandRow="1">
                <a:tableStyleId>{5C22544A-7EE6-4342-B048-85BDC9FD1C3A}</a:tableStyleId>
              </a:tblPr>
              <a:tblGrid>
                <a:gridCol w="2146300"/>
                <a:gridCol w="6083300"/>
              </a:tblGrid>
              <a:tr h="370840">
                <a:tc>
                  <a:txBody>
                    <a:bodyPr/>
                    <a:lstStyle/>
                    <a:p>
                      <a:r>
                        <a:rPr lang="en-US" dirty="0" smtClean="0"/>
                        <a:t>DESIGN:</a:t>
                      </a:r>
                      <a:endParaRPr lang="en-US" dirty="0"/>
                    </a:p>
                  </a:txBody>
                  <a:tcPr/>
                </a:tc>
                <a:tc>
                  <a:txBody>
                    <a:bodyPr/>
                    <a:lstStyle/>
                    <a:p>
                      <a:r>
                        <a:rPr lang="en-US" dirty="0" smtClean="0"/>
                        <a:t>DESCRIPTION:</a:t>
                      </a:r>
                      <a:endParaRPr lang="en-US" dirty="0"/>
                    </a:p>
                  </a:txBody>
                  <a:tcPr/>
                </a:tc>
              </a:tr>
              <a:tr h="370840">
                <a:tc>
                  <a:txBody>
                    <a:bodyPr/>
                    <a:lstStyle/>
                    <a:p>
                      <a:r>
                        <a:rPr lang="en-US" dirty="0" err="1" smtClean="0"/>
                        <a:t>Generalise</a:t>
                      </a:r>
                      <a:r>
                        <a:rPr lang="en-US" dirty="0" smtClean="0"/>
                        <a:t> Findings</a:t>
                      </a:r>
                    </a:p>
                    <a:p>
                      <a:r>
                        <a:rPr lang="en-US" dirty="0" smtClean="0"/>
                        <a:t>QUAL </a:t>
                      </a:r>
                      <a:r>
                        <a:rPr lang="en-US" sz="1800" dirty="0" smtClean="0">
                          <a:latin typeface="Wingdings"/>
                          <a:ea typeface="Wingdings"/>
                          <a:cs typeface="Wingdings"/>
                        </a:rPr>
                        <a:t></a:t>
                      </a:r>
                      <a:r>
                        <a:rPr lang="en-US" sz="1800" dirty="0" smtClean="0"/>
                        <a:t> </a:t>
                      </a:r>
                      <a:r>
                        <a:rPr lang="en-US" sz="1800" dirty="0" err="1" smtClean="0"/>
                        <a:t>quan</a:t>
                      </a:r>
                      <a:endParaRPr lang="en-US" dirty="0"/>
                    </a:p>
                  </a:txBody>
                  <a:tcPr/>
                </a:tc>
                <a:tc>
                  <a:txBody>
                    <a:bodyPr/>
                    <a:lstStyle/>
                    <a:p>
                      <a:r>
                        <a:rPr lang="en-US" u="sng" dirty="0" smtClean="0"/>
                        <a:t>Exploratory</a:t>
                      </a:r>
                      <a:r>
                        <a:rPr lang="en-US" dirty="0" smtClean="0"/>
                        <a:t> design with two strands</a:t>
                      </a:r>
                      <a:r>
                        <a:rPr lang="en-US" baseline="0" dirty="0" smtClean="0"/>
                        <a:t> in sequence. Qual. Running first with greater emphasis in addressing purpose of study, quant. to assess extent of </a:t>
                      </a:r>
                      <a:r>
                        <a:rPr lang="en-US" baseline="0" dirty="0" err="1" smtClean="0"/>
                        <a:t>generalisation</a:t>
                      </a:r>
                      <a:r>
                        <a:rPr lang="en-US" baseline="0" dirty="0" smtClean="0"/>
                        <a:t> to a population.</a:t>
                      </a:r>
                      <a:endParaRPr lang="en-US" dirty="0"/>
                    </a:p>
                  </a:txBody>
                  <a:tcPr/>
                </a:tc>
              </a:tr>
            </a:tbl>
          </a:graphicData>
        </a:graphic>
      </p:graphicFrame>
      <p:graphicFrame>
        <p:nvGraphicFramePr>
          <p:cNvPr id="5" name="Table 4"/>
          <p:cNvGraphicFramePr>
            <a:graphicFrameLocks noGrp="1"/>
          </p:cNvGraphicFramePr>
          <p:nvPr/>
        </p:nvGraphicFramePr>
        <p:xfrm>
          <a:off x="457200" y="3249083"/>
          <a:ext cx="8229600" cy="2839720"/>
        </p:xfrm>
        <a:graphic>
          <a:graphicData uri="http://schemas.openxmlformats.org/drawingml/2006/table">
            <a:tbl>
              <a:tblPr firstRow="1" bandRow="1">
                <a:tableStyleId>{21E4AEA4-8DFA-4A89-87EB-49C32662AFE0}</a:tableStyleId>
              </a:tblPr>
              <a:tblGrid>
                <a:gridCol w="3384550"/>
                <a:gridCol w="4845050"/>
              </a:tblGrid>
              <a:tr h="370840">
                <a:tc>
                  <a:txBody>
                    <a:bodyPr/>
                    <a:lstStyle/>
                    <a:p>
                      <a:r>
                        <a:rPr lang="en-US" dirty="0" smtClean="0"/>
                        <a:t>CONSIDERATIONS:</a:t>
                      </a:r>
                      <a:endParaRPr lang="en-US" dirty="0"/>
                    </a:p>
                  </a:txBody>
                  <a:tcPr/>
                </a:tc>
                <a:tc>
                  <a:txBody>
                    <a:bodyPr/>
                    <a:lstStyle/>
                    <a:p>
                      <a:r>
                        <a:rPr lang="en-US" dirty="0" smtClean="0"/>
                        <a:t>RECOMMENDATIONS:</a:t>
                      </a:r>
                      <a:endParaRPr lang="en-US" dirty="0"/>
                    </a:p>
                  </a:txBody>
                  <a:tcPr/>
                </a:tc>
              </a:tr>
              <a:tr h="370840">
                <a:tc>
                  <a:txBody>
                    <a:bodyPr/>
                    <a:lstStyle/>
                    <a:p>
                      <a:r>
                        <a:rPr lang="en-US" dirty="0" smtClean="0"/>
                        <a:t>How many individuals should</a:t>
                      </a:r>
                      <a:r>
                        <a:rPr lang="en-US" baseline="0" dirty="0" smtClean="0"/>
                        <a:t> be in the quantitative follow-up phase?</a:t>
                      </a:r>
                      <a:endParaRPr lang="en-US" dirty="0"/>
                    </a:p>
                  </a:txBody>
                  <a:tcPr/>
                </a:tc>
                <a:tc>
                  <a:txBody>
                    <a:bodyPr/>
                    <a:lstStyle/>
                    <a:p>
                      <a:r>
                        <a:rPr lang="en-US" dirty="0" smtClean="0"/>
                        <a:t>Use a different and larger sample – largely determined by sample/population dynamic</a:t>
                      </a:r>
                      <a:endParaRPr lang="en-US" dirty="0"/>
                    </a:p>
                  </a:txBody>
                  <a:tcPr/>
                </a:tc>
              </a:tr>
              <a:tr h="370840">
                <a:tc>
                  <a:txBody>
                    <a:bodyPr/>
                    <a:lstStyle/>
                    <a:p>
                      <a:r>
                        <a:rPr lang="en-US" dirty="0" smtClean="0"/>
                        <a:t>What qualitative results will be used to inform quantitative data collection?</a:t>
                      </a:r>
                      <a:endParaRPr lang="en-US" dirty="0"/>
                    </a:p>
                  </a:txBody>
                  <a:tcPr/>
                </a:tc>
                <a:tc>
                  <a:txBody>
                    <a:bodyPr/>
                    <a:lstStyle/>
                    <a:p>
                      <a:r>
                        <a:rPr lang="en-US" dirty="0" smtClean="0"/>
                        <a:t>Depends</a:t>
                      </a:r>
                      <a:r>
                        <a:rPr lang="en-US" baseline="0" dirty="0" smtClean="0"/>
                        <a:t> on the study - key themes and phenomena, typological groups or demographics</a:t>
                      </a:r>
                      <a:endParaRPr lang="en-US" dirty="0"/>
                    </a:p>
                  </a:txBody>
                  <a:tcPr/>
                </a:tc>
              </a:tr>
              <a:tr h="370840">
                <a:tc>
                  <a:txBody>
                    <a:bodyPr/>
                    <a:lstStyle/>
                    <a:p>
                      <a:r>
                        <a:rPr lang="en-US" dirty="0" smtClean="0"/>
                        <a:t>How do</a:t>
                      </a:r>
                      <a:r>
                        <a:rPr lang="en-US" baseline="0" dirty="0" smtClean="0"/>
                        <a:t> you develop a good instrument for data collection?</a:t>
                      </a:r>
                      <a:endParaRPr lang="en-US" dirty="0"/>
                    </a:p>
                  </a:txBody>
                  <a:tcPr/>
                </a:tc>
                <a:tc>
                  <a:txBody>
                    <a:bodyPr/>
                    <a:lstStyle/>
                    <a:p>
                      <a:r>
                        <a:rPr lang="en-US" dirty="0" smtClean="0"/>
                        <a:t>Think about </a:t>
                      </a:r>
                      <a:r>
                        <a:rPr lang="en-US" dirty="0" err="1" smtClean="0"/>
                        <a:t>operationalising</a:t>
                      </a:r>
                      <a:r>
                        <a:rPr lang="en-US" baseline="0" dirty="0" smtClean="0"/>
                        <a:t> qualitative concepts and scale measurement, pilot your instrument</a:t>
                      </a:r>
                      <a:endParaRPr lang="en-US"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Mixed Method Designs V</a:t>
            </a:r>
            <a:endParaRPr lang="en-US" dirty="0"/>
          </a:p>
        </p:txBody>
      </p:sp>
      <p:graphicFrame>
        <p:nvGraphicFramePr>
          <p:cNvPr id="4" name="Table 3"/>
          <p:cNvGraphicFramePr>
            <a:graphicFrameLocks noGrp="1"/>
          </p:cNvGraphicFramePr>
          <p:nvPr/>
        </p:nvGraphicFramePr>
        <p:xfrm>
          <a:off x="457200" y="1562523"/>
          <a:ext cx="8229600" cy="1285240"/>
        </p:xfrm>
        <a:graphic>
          <a:graphicData uri="http://schemas.openxmlformats.org/drawingml/2006/table">
            <a:tbl>
              <a:tblPr firstRow="1" bandRow="1">
                <a:tableStyleId>{5C22544A-7EE6-4342-B048-85BDC9FD1C3A}</a:tableStyleId>
              </a:tblPr>
              <a:tblGrid>
                <a:gridCol w="2146300"/>
                <a:gridCol w="6083300"/>
              </a:tblGrid>
              <a:tr h="370840">
                <a:tc>
                  <a:txBody>
                    <a:bodyPr/>
                    <a:lstStyle/>
                    <a:p>
                      <a:r>
                        <a:rPr lang="en-US" dirty="0" smtClean="0"/>
                        <a:t>DESIGN:</a:t>
                      </a:r>
                      <a:endParaRPr lang="en-US" dirty="0"/>
                    </a:p>
                  </a:txBody>
                  <a:tcPr/>
                </a:tc>
                <a:tc>
                  <a:txBody>
                    <a:bodyPr/>
                    <a:lstStyle/>
                    <a:p>
                      <a:r>
                        <a:rPr lang="en-US" dirty="0" smtClean="0"/>
                        <a:t>DESCRIPTION:</a:t>
                      </a:r>
                      <a:endParaRPr lang="en-US" dirty="0"/>
                    </a:p>
                  </a:txBody>
                  <a:tcPr/>
                </a:tc>
              </a:tr>
              <a:tr h="370840">
                <a:tc>
                  <a:txBody>
                    <a:bodyPr/>
                    <a:lstStyle/>
                    <a:p>
                      <a:r>
                        <a:rPr lang="en-US" dirty="0" smtClean="0"/>
                        <a:t>Enhance</a:t>
                      </a:r>
                      <a:r>
                        <a:rPr lang="en-US" baseline="0" dirty="0" smtClean="0"/>
                        <a:t> Experiment</a:t>
                      </a:r>
                    </a:p>
                    <a:p>
                      <a:r>
                        <a:rPr lang="en-US" baseline="0" dirty="0" smtClean="0"/>
                        <a:t>QUAN (+</a:t>
                      </a:r>
                      <a:r>
                        <a:rPr lang="en-US" baseline="0" dirty="0" err="1" smtClean="0"/>
                        <a:t>qual</a:t>
                      </a:r>
                      <a:r>
                        <a:rPr lang="en-US" baseline="0" dirty="0" smtClean="0"/>
                        <a:t>)</a:t>
                      </a:r>
                      <a:endParaRPr lang="en-US" dirty="0"/>
                    </a:p>
                  </a:txBody>
                  <a:tcPr/>
                </a:tc>
                <a:tc>
                  <a:txBody>
                    <a:bodyPr/>
                    <a:lstStyle/>
                    <a:p>
                      <a:r>
                        <a:rPr lang="en-US" dirty="0" smtClean="0"/>
                        <a:t>Embedded</a:t>
                      </a:r>
                      <a:r>
                        <a:rPr lang="en-US" baseline="0" dirty="0" smtClean="0"/>
                        <a:t> design with secondary qual. strand within larger quant. experiment. Qual. occurred during experiment and </a:t>
                      </a:r>
                      <a:r>
                        <a:rPr lang="en-US" u="sng" baseline="0" dirty="0" smtClean="0"/>
                        <a:t>enhanced</a:t>
                      </a:r>
                      <a:r>
                        <a:rPr lang="en-US" baseline="0" dirty="0" smtClean="0"/>
                        <a:t> conduct and understanding of experiment.</a:t>
                      </a:r>
                      <a:endParaRPr lang="en-US" dirty="0"/>
                    </a:p>
                  </a:txBody>
                  <a:tcPr/>
                </a:tc>
              </a:tr>
            </a:tbl>
          </a:graphicData>
        </a:graphic>
      </p:graphicFrame>
      <p:graphicFrame>
        <p:nvGraphicFramePr>
          <p:cNvPr id="5" name="Table 4"/>
          <p:cNvGraphicFramePr>
            <a:graphicFrameLocks noGrp="1"/>
          </p:cNvGraphicFramePr>
          <p:nvPr/>
        </p:nvGraphicFramePr>
        <p:xfrm>
          <a:off x="457200" y="3249083"/>
          <a:ext cx="8229600" cy="3114040"/>
        </p:xfrm>
        <a:graphic>
          <a:graphicData uri="http://schemas.openxmlformats.org/drawingml/2006/table">
            <a:tbl>
              <a:tblPr firstRow="1" bandRow="1">
                <a:tableStyleId>{21E4AEA4-8DFA-4A89-87EB-49C32662AFE0}</a:tableStyleId>
              </a:tblPr>
              <a:tblGrid>
                <a:gridCol w="3384550"/>
                <a:gridCol w="4845050"/>
              </a:tblGrid>
              <a:tr h="370840">
                <a:tc>
                  <a:txBody>
                    <a:bodyPr/>
                    <a:lstStyle/>
                    <a:p>
                      <a:r>
                        <a:rPr lang="en-US" dirty="0" smtClean="0"/>
                        <a:t>CONSIDERATIONS:</a:t>
                      </a:r>
                      <a:endParaRPr lang="en-US" dirty="0"/>
                    </a:p>
                  </a:txBody>
                  <a:tcPr/>
                </a:tc>
                <a:tc>
                  <a:txBody>
                    <a:bodyPr/>
                    <a:lstStyle/>
                    <a:p>
                      <a:r>
                        <a:rPr lang="en-US" dirty="0" smtClean="0"/>
                        <a:t>RECOMMENDATIONS:</a:t>
                      </a:r>
                      <a:endParaRPr lang="en-US" dirty="0"/>
                    </a:p>
                  </a:txBody>
                  <a:tcPr/>
                </a:tc>
              </a:tr>
              <a:tr h="370840">
                <a:tc>
                  <a:txBody>
                    <a:bodyPr/>
                    <a:lstStyle/>
                    <a:p>
                      <a:r>
                        <a:rPr lang="en-US" dirty="0" smtClean="0"/>
                        <a:t>Why and when</a:t>
                      </a:r>
                      <a:r>
                        <a:rPr lang="en-US" baseline="0" dirty="0" smtClean="0"/>
                        <a:t> should the embedded data be used in the study?</a:t>
                      </a:r>
                      <a:endParaRPr lang="en-US" dirty="0"/>
                    </a:p>
                  </a:txBody>
                  <a:tcPr/>
                </a:tc>
                <a:tc>
                  <a:txBody>
                    <a:bodyPr/>
                    <a:lstStyle/>
                    <a:p>
                      <a:r>
                        <a:rPr lang="en-US" dirty="0" smtClean="0"/>
                        <a:t>Justify why embedded data is useful (to</a:t>
                      </a:r>
                      <a:r>
                        <a:rPr lang="en-US" baseline="0" dirty="0" smtClean="0"/>
                        <a:t> capture subtlety, as a passive auxiliary approach), is it simply an insurance? Is this acceptable?</a:t>
                      </a:r>
                      <a:endParaRPr lang="en-US" dirty="0"/>
                    </a:p>
                  </a:txBody>
                  <a:tcPr/>
                </a:tc>
              </a:tr>
              <a:tr h="370840">
                <a:tc>
                  <a:txBody>
                    <a:bodyPr/>
                    <a:lstStyle/>
                    <a:p>
                      <a:r>
                        <a:rPr lang="en-US" dirty="0" smtClean="0"/>
                        <a:t>Will embedding of a second dataset introduce bias?</a:t>
                      </a:r>
                      <a:endParaRPr lang="en-US" dirty="0"/>
                    </a:p>
                  </a:txBody>
                  <a:tcPr/>
                </a:tc>
                <a:tc>
                  <a:txBody>
                    <a:bodyPr/>
                    <a:lstStyle/>
                    <a:p>
                      <a:r>
                        <a:rPr lang="en-US" dirty="0" smtClean="0"/>
                        <a:t>When</a:t>
                      </a:r>
                      <a:r>
                        <a:rPr lang="en-US" baseline="0" dirty="0" smtClean="0"/>
                        <a:t> running experiments alternative data collection can be intrusive so think about method (e.g. use diaries during experiments)</a:t>
                      </a:r>
                      <a:endParaRPr lang="en-US" dirty="0"/>
                    </a:p>
                  </a:txBody>
                  <a:tcPr/>
                </a:tc>
              </a:tr>
              <a:tr h="370840">
                <a:tc>
                  <a:txBody>
                    <a:bodyPr/>
                    <a:lstStyle/>
                    <a:p>
                      <a:r>
                        <a:rPr lang="en-US" dirty="0" smtClean="0"/>
                        <a:t>How should the </a:t>
                      </a:r>
                      <a:r>
                        <a:rPr lang="en-US" dirty="0" err="1" smtClean="0"/>
                        <a:t>qual</a:t>
                      </a:r>
                      <a:r>
                        <a:rPr lang="en-US" dirty="0" smtClean="0"/>
                        <a:t> and quant strands be tied together?</a:t>
                      </a:r>
                      <a:endParaRPr lang="en-US" dirty="0"/>
                    </a:p>
                  </a:txBody>
                  <a:tcPr/>
                </a:tc>
                <a:tc>
                  <a:txBody>
                    <a:bodyPr/>
                    <a:lstStyle/>
                    <a:p>
                      <a:r>
                        <a:rPr lang="en-US" dirty="0" smtClean="0"/>
                        <a:t>Embedded method should</a:t>
                      </a:r>
                      <a:r>
                        <a:rPr lang="en-US" baseline="0" dirty="0" smtClean="0"/>
                        <a:t> have enhanced the study, not fundamentally altered it. Use </a:t>
                      </a:r>
                      <a:r>
                        <a:rPr lang="en-US" baseline="0" dirty="0" err="1" smtClean="0"/>
                        <a:t>qual</a:t>
                      </a:r>
                      <a:r>
                        <a:rPr lang="en-US" baseline="0" dirty="0" smtClean="0"/>
                        <a:t> to anecdotally support </a:t>
                      </a:r>
                      <a:r>
                        <a:rPr lang="en-US" baseline="0" dirty="0" err="1" smtClean="0"/>
                        <a:t>quants</a:t>
                      </a:r>
                      <a:r>
                        <a:rPr lang="en-US" baseline="0" dirty="0" smtClean="0"/>
                        <a:t> (e.g. case study?)</a:t>
                      </a:r>
                      <a:endParaRPr lang="en-US"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Research Design Challenges I</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Collecting data is easy - but how </a:t>
            </a:r>
            <a:r>
              <a:rPr lang="en-US" dirty="0" err="1" smtClean="0"/>
              <a:t>organise</a:t>
            </a:r>
            <a:r>
              <a:rPr lang="en-US" dirty="0" smtClean="0"/>
              <a:t> and </a:t>
            </a:r>
            <a:r>
              <a:rPr lang="en-US" dirty="0" err="1" smtClean="0"/>
              <a:t>analyse</a:t>
            </a:r>
            <a:r>
              <a:rPr lang="en-US" dirty="0" smtClean="0"/>
              <a:t> it (SPSS? </a:t>
            </a:r>
            <a:r>
              <a:rPr lang="en-US" dirty="0" err="1" smtClean="0"/>
              <a:t>NVivo</a:t>
            </a:r>
            <a:r>
              <a:rPr lang="en-US" dirty="0" smtClean="0"/>
              <a:t>? Excel?)</a:t>
            </a:r>
          </a:p>
          <a:p>
            <a:endParaRPr lang="en-US" dirty="0" smtClean="0"/>
          </a:p>
          <a:p>
            <a:r>
              <a:rPr lang="en-US" dirty="0" smtClean="0"/>
              <a:t>Should variable be comparable? How are they measured?</a:t>
            </a:r>
          </a:p>
          <a:p>
            <a:endParaRPr lang="en-US" dirty="0" smtClean="0"/>
          </a:p>
          <a:p>
            <a:r>
              <a:rPr lang="en-US" dirty="0" smtClean="0"/>
              <a:t>Matching qualitative and quantitative responses to individual respondents or comparing different cohorts?</a:t>
            </a:r>
          </a:p>
          <a:p>
            <a:endParaRPr lang="en-US" dirty="0" smtClean="0"/>
          </a:p>
          <a:p>
            <a:r>
              <a:rPr lang="en-US" dirty="0" smtClean="0"/>
              <a:t>How to integrate both data types into the research report – anecdotal, supportive, quotes or themes?</a:t>
            </a:r>
          </a:p>
          <a:p>
            <a:endParaRPr lang="en-US" dirty="0" smtClean="0"/>
          </a:p>
          <a:p>
            <a:r>
              <a:rPr lang="en-US" dirty="0" smtClean="0"/>
              <a:t>The key is to use one approach to support the other e.g. explain statistical trends with contextual ideas</a:t>
            </a:r>
          </a:p>
          <a:p>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Research Design Challenges II</a:t>
            </a:r>
            <a:endParaRPr lang="en-US" dirty="0"/>
          </a:p>
        </p:txBody>
      </p:sp>
      <p:sp>
        <p:nvSpPr>
          <p:cNvPr id="3" name="Content Placeholder 2"/>
          <p:cNvSpPr>
            <a:spLocks noGrp="1"/>
          </p:cNvSpPr>
          <p:nvPr>
            <p:ph idx="1"/>
          </p:nvPr>
        </p:nvSpPr>
        <p:spPr/>
        <p:txBody>
          <a:bodyPr/>
          <a:lstStyle/>
          <a:p>
            <a:r>
              <a:rPr lang="en-US" dirty="0" smtClean="0"/>
              <a:t>Methodological Tribalism</a:t>
            </a:r>
          </a:p>
          <a:p>
            <a:pPr>
              <a:buNone/>
            </a:pPr>
            <a:endParaRPr lang="en-US" dirty="0" smtClean="0"/>
          </a:p>
          <a:p>
            <a:r>
              <a:rPr lang="en-US" dirty="0" smtClean="0"/>
              <a:t>Skills and Knowledge</a:t>
            </a:r>
          </a:p>
          <a:p>
            <a:pPr>
              <a:buNone/>
            </a:pPr>
            <a:endParaRPr lang="en-US" dirty="0" smtClean="0"/>
          </a:p>
          <a:p>
            <a:r>
              <a:rPr lang="en-US" dirty="0" smtClean="0"/>
              <a:t>Time and Resources</a:t>
            </a:r>
          </a:p>
          <a:p>
            <a:pPr>
              <a:buNone/>
            </a:pPr>
            <a:endParaRPr lang="en-US" dirty="0" smtClean="0"/>
          </a:p>
          <a:p>
            <a:r>
              <a:rPr lang="en-US" dirty="0" smtClean="0"/>
              <a:t>Convincing Others</a:t>
            </a:r>
            <a:endParaRPr lang="en-US" dirty="0"/>
          </a:p>
        </p:txBody>
      </p:sp>
      <p:pic>
        <p:nvPicPr>
          <p:cNvPr id="5" name="Picture 4"/>
          <p:cNvPicPr>
            <a:picLocks noChangeAspect="1"/>
          </p:cNvPicPr>
          <p:nvPr/>
        </p:nvPicPr>
        <p:blipFill>
          <a:blip r:embed="rId2" cstate="print"/>
          <a:stretch>
            <a:fillRect/>
          </a:stretch>
        </p:blipFill>
        <p:spPr>
          <a:xfrm>
            <a:off x="4572000" y="2478617"/>
            <a:ext cx="4648200" cy="41656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en-US" dirty="0" smtClean="0"/>
              <a:t>Activity I</a:t>
            </a:r>
            <a:endParaRPr lang="en-US" dirty="0"/>
          </a:p>
        </p:txBody>
      </p:sp>
      <p:sp>
        <p:nvSpPr>
          <p:cNvPr id="3" name="Content Placeholder 2"/>
          <p:cNvSpPr>
            <a:spLocks noGrp="1"/>
          </p:cNvSpPr>
          <p:nvPr>
            <p:ph idx="1"/>
          </p:nvPr>
        </p:nvSpPr>
        <p:spPr>
          <a:xfrm>
            <a:off x="457200" y="2159000"/>
            <a:ext cx="8229600" cy="3967163"/>
          </a:xfrm>
        </p:spPr>
        <p:txBody>
          <a:bodyPr/>
          <a:lstStyle/>
          <a:p>
            <a:pPr marL="0" indent="0" algn="ctr">
              <a:buNone/>
            </a:pPr>
            <a:r>
              <a:rPr lang="en-US" dirty="0" smtClean="0"/>
              <a:t>Widening participation in Higher Education: what are the barriers to HE and how can they be overcome?</a:t>
            </a:r>
          </a:p>
          <a:p>
            <a:pPr marL="0" indent="0" algn="ctr">
              <a:buNone/>
            </a:pPr>
            <a:endParaRPr lang="en-US" dirty="0" smtClean="0"/>
          </a:p>
          <a:p>
            <a:pPr marL="0" indent="0" algn="ctr">
              <a:buNone/>
            </a:pPr>
            <a:r>
              <a:rPr lang="en-US" dirty="0" smtClean="0"/>
              <a:t>Understanding smoking: how do people consume tobacco products and why?</a:t>
            </a:r>
          </a:p>
        </p:txBody>
      </p:sp>
      <p:cxnSp>
        <p:nvCxnSpPr>
          <p:cNvPr id="5" name="Straight Connector 4"/>
          <p:cNvCxnSpPr/>
          <p:nvPr/>
        </p:nvCxnSpPr>
        <p:spPr>
          <a:xfrm rot="10800000" flipH="1">
            <a:off x="457200" y="4037011"/>
            <a:ext cx="8229600" cy="1588"/>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en-US" dirty="0" smtClean="0"/>
              <a:t>Activity II</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Could mixed methods enhance your project?</a:t>
            </a:r>
          </a:p>
          <a:p>
            <a:endParaRPr lang="en-US" dirty="0" smtClean="0"/>
          </a:p>
          <a:p>
            <a:r>
              <a:rPr lang="en-US" dirty="0" smtClean="0"/>
              <a:t>Think about how a mixed methods research design could answer your research question</a:t>
            </a:r>
          </a:p>
          <a:p>
            <a:endParaRPr lang="en-US" dirty="0" smtClean="0"/>
          </a:p>
          <a:p>
            <a:r>
              <a:rPr lang="en-US" dirty="0" smtClean="0"/>
              <a:t>Use the summary notation to describe your own research design</a:t>
            </a:r>
          </a:p>
          <a:p>
            <a:endParaRPr lang="en-US" dirty="0" smtClean="0"/>
          </a:p>
          <a:p>
            <a:r>
              <a:rPr lang="en-US" dirty="0" smtClean="0"/>
              <a:t>Discuss this in your groups alongside how you could reconcile a mixed methods approach</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Introduction</a:t>
            </a:r>
            <a:endParaRPr lang="en-US" dirty="0"/>
          </a:p>
        </p:txBody>
      </p:sp>
      <p:sp>
        <p:nvSpPr>
          <p:cNvPr id="3" name="Content Placeholder 2"/>
          <p:cNvSpPr>
            <a:spLocks noGrp="1"/>
          </p:cNvSpPr>
          <p:nvPr>
            <p:ph idx="1"/>
          </p:nvPr>
        </p:nvSpPr>
        <p:spPr>
          <a:xfrm>
            <a:off x="457200" y="1600200"/>
            <a:ext cx="8229600" cy="4525963"/>
          </a:xfrm>
        </p:spPr>
        <p:txBody>
          <a:bodyPr/>
          <a:lstStyle/>
          <a:p>
            <a:r>
              <a:rPr lang="en-US" dirty="0" smtClean="0"/>
              <a:t>Mixed Methods as Methodology</a:t>
            </a:r>
          </a:p>
          <a:p>
            <a:endParaRPr lang="en-US" dirty="0" smtClean="0"/>
          </a:p>
          <a:p>
            <a:r>
              <a:rPr lang="en-US" dirty="0" smtClean="0"/>
              <a:t>Mixed Methods Designs</a:t>
            </a:r>
          </a:p>
          <a:p>
            <a:endParaRPr lang="en-US" dirty="0" smtClean="0"/>
          </a:p>
          <a:p>
            <a:r>
              <a:rPr lang="en-US" dirty="0" smtClean="0"/>
              <a:t>Research Design Challenges</a:t>
            </a:r>
          </a:p>
          <a:p>
            <a:endParaRPr lang="en-US" dirty="0"/>
          </a:p>
          <a:p>
            <a:r>
              <a:rPr lang="en-US" dirty="0" smtClean="0"/>
              <a:t>Activities</a:t>
            </a:r>
          </a:p>
          <a:p>
            <a:endParaRPr lang="en-US" dirty="0"/>
          </a:p>
        </p:txBody>
      </p:sp>
      <p:pic>
        <p:nvPicPr>
          <p:cNvPr id="5" name="Picture 4"/>
          <p:cNvPicPr>
            <a:picLocks noChangeAspect="1"/>
          </p:cNvPicPr>
          <p:nvPr/>
        </p:nvPicPr>
        <p:blipFill>
          <a:blip r:embed="rId2" cstate="print"/>
          <a:stretch>
            <a:fillRect/>
          </a:stretch>
        </p:blipFill>
        <p:spPr>
          <a:xfrm>
            <a:off x="6146800" y="4419599"/>
            <a:ext cx="2540000" cy="20828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Mixed Methods as Methodology I</a:t>
            </a:r>
            <a:endParaRPr lang="en-US" dirty="0"/>
          </a:p>
        </p:txBody>
      </p:sp>
      <p:sp>
        <p:nvSpPr>
          <p:cNvPr id="3" name="Content Placeholder 2"/>
          <p:cNvSpPr>
            <a:spLocks noGrp="1"/>
          </p:cNvSpPr>
          <p:nvPr>
            <p:ph idx="1"/>
          </p:nvPr>
        </p:nvSpPr>
        <p:spPr>
          <a:xfrm>
            <a:off x="457200" y="1930400"/>
            <a:ext cx="8229600" cy="4195763"/>
          </a:xfrm>
        </p:spPr>
        <p:txBody>
          <a:bodyPr/>
          <a:lstStyle/>
          <a:p>
            <a:pPr marL="0" indent="0">
              <a:buNone/>
            </a:pPr>
            <a:r>
              <a:rPr lang="en-US" i="1" dirty="0" smtClean="0"/>
              <a:t>“[Mixed methods] actively invites us to participate in dialogue about multiple ways of seeing and hearing, multiple ways of making sense of the social world, and multiple standpoints on what is important and to be value and cherished.”</a:t>
            </a:r>
          </a:p>
          <a:p>
            <a:pPr marL="0" indent="0">
              <a:buNone/>
            </a:pPr>
            <a:endParaRPr lang="en-US" i="1" dirty="0" smtClean="0"/>
          </a:p>
          <a:p>
            <a:pPr algn="r">
              <a:buNone/>
            </a:pPr>
            <a:r>
              <a:rPr lang="en-US" dirty="0" smtClean="0"/>
              <a:t>Source: Greene (2007:20)</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Mixed Methods as Methodology II</a:t>
            </a:r>
            <a:endParaRPr lang="en-US" dirty="0"/>
          </a:p>
        </p:txBody>
      </p:sp>
      <p:sp>
        <p:nvSpPr>
          <p:cNvPr id="3" name="Content Placeholder 2"/>
          <p:cNvSpPr>
            <a:spLocks noGrp="1"/>
          </p:cNvSpPr>
          <p:nvPr>
            <p:ph idx="1"/>
          </p:nvPr>
        </p:nvSpPr>
        <p:spPr>
          <a:xfrm>
            <a:off x="457200" y="1930400"/>
            <a:ext cx="8229600" cy="4195763"/>
          </a:xfrm>
        </p:spPr>
        <p:txBody>
          <a:bodyPr>
            <a:normAutofit fontScale="92500" lnSpcReduction="10000"/>
          </a:bodyPr>
          <a:lstStyle/>
          <a:p>
            <a:pPr marL="0" indent="0">
              <a:buNone/>
            </a:pPr>
            <a:r>
              <a:rPr lang="en-US" i="1" dirty="0" smtClean="0"/>
              <a:t>“As a method, it focuses on collecting, </a:t>
            </a:r>
            <a:r>
              <a:rPr lang="en-US" i="1" dirty="0" err="1" smtClean="0"/>
              <a:t>analysing</a:t>
            </a:r>
            <a:r>
              <a:rPr lang="en-US" i="1" dirty="0" smtClean="0"/>
              <a:t>, and mixing both quantitative and qualitative data in a single study or series of studies. Its central premise is that the use of quantitative and qualitative approaches, in combination, provides a better understanding of research problems than either approach alone.”</a:t>
            </a:r>
          </a:p>
          <a:p>
            <a:pPr>
              <a:buNone/>
            </a:pPr>
            <a:endParaRPr lang="en-US" i="1" dirty="0" smtClean="0"/>
          </a:p>
          <a:p>
            <a:pPr algn="r">
              <a:buNone/>
            </a:pPr>
            <a:r>
              <a:rPr lang="en-US" dirty="0" smtClean="0"/>
              <a:t>Source: Creswell and Plano Clark (2007:5)</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dirty="0" smtClean="0"/>
              <a:t>Mixed Methods as Methodology III</a:t>
            </a:r>
            <a:endParaRPr lang="en-US" dirty="0"/>
          </a:p>
        </p:txBody>
      </p:sp>
      <p:sp>
        <p:nvSpPr>
          <p:cNvPr id="3" name="Content Placeholder 2"/>
          <p:cNvSpPr>
            <a:spLocks noGrp="1"/>
          </p:cNvSpPr>
          <p:nvPr>
            <p:ph idx="1"/>
          </p:nvPr>
        </p:nvSpPr>
        <p:spPr>
          <a:xfrm>
            <a:off x="457200" y="1600200"/>
            <a:ext cx="8229600" cy="4809067"/>
          </a:xfrm>
        </p:spPr>
        <p:txBody>
          <a:bodyPr>
            <a:normAutofit fontScale="92500" lnSpcReduction="10000"/>
          </a:bodyPr>
          <a:lstStyle/>
          <a:p>
            <a:r>
              <a:rPr lang="en-US" dirty="0" smtClean="0"/>
              <a:t>When little is known or written</a:t>
            </a:r>
          </a:p>
          <a:p>
            <a:r>
              <a:rPr lang="en-US" dirty="0" smtClean="0"/>
              <a:t>Client specifications</a:t>
            </a:r>
          </a:p>
          <a:p>
            <a:r>
              <a:rPr lang="en-US" dirty="0" smtClean="0"/>
              <a:t>Collection instrument feedback</a:t>
            </a:r>
          </a:p>
          <a:p>
            <a:r>
              <a:rPr lang="en-US" dirty="0" smtClean="0"/>
              <a:t>Survey question design/selection</a:t>
            </a:r>
          </a:p>
          <a:p>
            <a:r>
              <a:rPr lang="en-US" dirty="0" smtClean="0"/>
              <a:t>Interview theme development</a:t>
            </a:r>
          </a:p>
          <a:p>
            <a:r>
              <a:rPr lang="en-US" dirty="0" smtClean="0"/>
              <a:t>Understanding a sample</a:t>
            </a:r>
          </a:p>
          <a:p>
            <a:r>
              <a:rPr lang="en-US" dirty="0" smtClean="0"/>
              <a:t>Trouble-shooting non-response</a:t>
            </a:r>
          </a:p>
          <a:p>
            <a:r>
              <a:rPr lang="en-US" dirty="0" smtClean="0"/>
              <a:t>Exploring quantitative phenomena</a:t>
            </a:r>
          </a:p>
          <a:p>
            <a:r>
              <a:rPr lang="en-US" dirty="0" err="1" smtClean="0"/>
              <a:t>Generalising</a:t>
            </a:r>
            <a:r>
              <a:rPr lang="en-US" dirty="0" smtClean="0"/>
              <a:t> qualitative themes</a:t>
            </a:r>
            <a:endParaRPr lang="en-US" dirty="0"/>
          </a:p>
        </p:txBody>
      </p:sp>
      <p:pic>
        <p:nvPicPr>
          <p:cNvPr id="4" name="Picture 3"/>
          <p:cNvPicPr>
            <a:picLocks noChangeAspect="1"/>
          </p:cNvPicPr>
          <p:nvPr/>
        </p:nvPicPr>
        <p:blipFill>
          <a:blip r:embed="rId2" cstate="print"/>
          <a:stretch>
            <a:fillRect/>
          </a:stretch>
        </p:blipFill>
        <p:spPr>
          <a:xfrm>
            <a:off x="6388101" y="2417234"/>
            <a:ext cx="2298699" cy="2078024"/>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01082" y="613834"/>
          <a:ext cx="8752418" cy="5510107"/>
        </p:xfrm>
        <a:graphic>
          <a:graphicData uri="http://schemas.openxmlformats.org/drawingml/2006/table">
            <a:tbl>
              <a:tblPr firstRow="1" bandRow="1">
                <a:tableStyleId>{5C22544A-7EE6-4342-B048-85BDC9FD1C3A}</a:tableStyleId>
              </a:tblPr>
              <a:tblGrid>
                <a:gridCol w="1292153"/>
                <a:gridCol w="1519517"/>
                <a:gridCol w="4628415"/>
                <a:gridCol w="1312333"/>
              </a:tblGrid>
              <a:tr h="846667">
                <a:tc>
                  <a:txBody>
                    <a:bodyPr/>
                    <a:lstStyle/>
                    <a:p>
                      <a:pPr algn="ctr"/>
                      <a:r>
                        <a:rPr lang="en-US" sz="1400" dirty="0" smtClean="0"/>
                        <a:t>Notation</a:t>
                      </a:r>
                      <a:endParaRPr lang="en-US" sz="1400" dirty="0"/>
                    </a:p>
                  </a:txBody>
                  <a:tcPr/>
                </a:tc>
                <a:tc>
                  <a:txBody>
                    <a:bodyPr/>
                    <a:lstStyle/>
                    <a:p>
                      <a:pPr algn="ctr"/>
                      <a:r>
                        <a:rPr lang="en-US" sz="1400" dirty="0" smtClean="0"/>
                        <a:t>Example Application</a:t>
                      </a:r>
                      <a:endParaRPr lang="en-US" sz="1400" dirty="0"/>
                    </a:p>
                  </a:txBody>
                  <a:tcPr/>
                </a:tc>
                <a:tc>
                  <a:txBody>
                    <a:bodyPr/>
                    <a:lstStyle/>
                    <a:p>
                      <a:pPr algn="ctr"/>
                      <a:r>
                        <a:rPr lang="en-US" sz="1400" dirty="0" smtClean="0"/>
                        <a:t>What  the Notation</a:t>
                      </a:r>
                      <a:r>
                        <a:rPr lang="en-US" sz="1400" baseline="0" dirty="0" smtClean="0"/>
                        <a:t> Indicates</a:t>
                      </a:r>
                      <a:endParaRPr lang="en-US" sz="1400" dirty="0"/>
                    </a:p>
                  </a:txBody>
                  <a:tcPr/>
                </a:tc>
                <a:tc>
                  <a:txBody>
                    <a:bodyPr/>
                    <a:lstStyle/>
                    <a:p>
                      <a:pPr algn="ctr"/>
                      <a:r>
                        <a:rPr lang="en-US" sz="1400" dirty="0" smtClean="0"/>
                        <a:t>Key Citations</a:t>
                      </a:r>
                      <a:endParaRPr lang="en-US" sz="1400" dirty="0"/>
                    </a:p>
                  </a:txBody>
                  <a:tcPr/>
                </a:tc>
              </a:tr>
              <a:tr h="370840">
                <a:tc>
                  <a:txBody>
                    <a:bodyPr/>
                    <a:lstStyle/>
                    <a:p>
                      <a:r>
                        <a:rPr lang="en-US" sz="1400" dirty="0" smtClean="0"/>
                        <a:t>Shorthand: </a:t>
                      </a:r>
                      <a:r>
                        <a:rPr lang="en-US" sz="1400" dirty="0" err="1" smtClean="0"/>
                        <a:t>Quan</a:t>
                      </a:r>
                      <a:r>
                        <a:rPr lang="en-US" sz="1400" dirty="0" smtClean="0"/>
                        <a:t>, </a:t>
                      </a:r>
                      <a:r>
                        <a:rPr lang="en-US" sz="1400" dirty="0" err="1" smtClean="0"/>
                        <a:t>Qual</a:t>
                      </a:r>
                      <a:endParaRPr lang="en-US" sz="1400" dirty="0"/>
                    </a:p>
                  </a:txBody>
                  <a:tcPr/>
                </a:tc>
                <a:tc>
                  <a:txBody>
                    <a:bodyPr/>
                    <a:lstStyle/>
                    <a:p>
                      <a:r>
                        <a:rPr lang="en-US" sz="1400" dirty="0" err="1" smtClean="0"/>
                        <a:t>Quan</a:t>
                      </a:r>
                      <a:r>
                        <a:rPr lang="en-US" sz="1400" dirty="0" smtClean="0"/>
                        <a:t> strand</a:t>
                      </a:r>
                      <a:endParaRPr lang="en-US" sz="1400" dirty="0"/>
                    </a:p>
                  </a:txBody>
                  <a:tcPr/>
                </a:tc>
                <a:tc>
                  <a:txBody>
                    <a:bodyPr/>
                    <a:lstStyle/>
                    <a:p>
                      <a:r>
                        <a:rPr lang="en-US" sz="1400" dirty="0" smtClean="0"/>
                        <a:t>Quantitative methods</a:t>
                      </a:r>
                      <a:endParaRPr lang="en-US" sz="1400" dirty="0"/>
                    </a:p>
                  </a:txBody>
                  <a:tcPr/>
                </a:tc>
                <a:tc>
                  <a:txBody>
                    <a:bodyPr/>
                    <a:lstStyle/>
                    <a:p>
                      <a:r>
                        <a:rPr lang="en-US" sz="1400" dirty="0" smtClean="0"/>
                        <a:t>Morse (1991, 2003)</a:t>
                      </a:r>
                      <a:endParaRPr lang="en-US" sz="1400" dirty="0"/>
                    </a:p>
                  </a:txBody>
                  <a:tcPr/>
                </a:tc>
              </a:tr>
              <a:tr h="370840">
                <a:tc>
                  <a:txBody>
                    <a:bodyPr/>
                    <a:lstStyle/>
                    <a:p>
                      <a:r>
                        <a:rPr lang="en-US" sz="1400" dirty="0" smtClean="0"/>
                        <a:t>Uppercase: QUAN, QUAL</a:t>
                      </a:r>
                      <a:endParaRPr lang="en-US" sz="1400" dirty="0"/>
                    </a:p>
                  </a:txBody>
                  <a:tcPr/>
                </a:tc>
                <a:tc>
                  <a:txBody>
                    <a:bodyPr/>
                    <a:lstStyle/>
                    <a:p>
                      <a:r>
                        <a:rPr lang="en-US" sz="1400" dirty="0" smtClean="0"/>
                        <a:t>QUAL priority</a:t>
                      </a:r>
                      <a:endParaRPr lang="en-US" sz="1400" dirty="0"/>
                    </a:p>
                  </a:txBody>
                  <a:tcPr/>
                </a:tc>
                <a:tc>
                  <a:txBody>
                    <a:bodyPr/>
                    <a:lstStyle/>
                    <a:p>
                      <a:r>
                        <a:rPr lang="en-US" sz="1400" dirty="0" smtClean="0"/>
                        <a:t>The qualitative methods are </a:t>
                      </a:r>
                      <a:r>
                        <a:rPr lang="en-US" sz="1400" dirty="0" err="1" smtClean="0"/>
                        <a:t>prioritised</a:t>
                      </a:r>
                      <a:r>
                        <a:rPr lang="en-US" sz="1400" dirty="0" smtClean="0"/>
                        <a:t> in the design</a:t>
                      </a:r>
                      <a:endParaRPr lang="en-US" sz="1400" dirty="0"/>
                    </a:p>
                  </a:txBody>
                  <a:tcPr/>
                </a:tc>
                <a:tc>
                  <a:txBody>
                    <a:bodyPr/>
                    <a:lstStyle/>
                    <a:p>
                      <a:r>
                        <a:rPr lang="en-US" sz="1400" dirty="0" smtClean="0"/>
                        <a:t>Morse (1991, 2003)</a:t>
                      </a:r>
                      <a:endParaRPr lang="en-US" sz="1400" dirty="0"/>
                    </a:p>
                  </a:txBody>
                  <a:tcPr/>
                </a:tc>
              </a:tr>
              <a:tr h="370840">
                <a:tc>
                  <a:txBody>
                    <a:bodyPr/>
                    <a:lstStyle/>
                    <a:p>
                      <a:r>
                        <a:rPr lang="en-US" sz="1400" dirty="0" smtClean="0"/>
                        <a:t>Lowercase: </a:t>
                      </a:r>
                      <a:r>
                        <a:rPr lang="en-US" sz="1400" dirty="0" err="1" smtClean="0"/>
                        <a:t>quan</a:t>
                      </a:r>
                      <a:r>
                        <a:rPr lang="en-US" sz="1400" baseline="0" dirty="0" smtClean="0"/>
                        <a:t>, </a:t>
                      </a:r>
                      <a:r>
                        <a:rPr lang="en-US" sz="1400" baseline="0" dirty="0" err="1" smtClean="0"/>
                        <a:t>qual</a:t>
                      </a:r>
                      <a:endParaRPr lang="en-US" sz="1400" dirty="0"/>
                    </a:p>
                  </a:txBody>
                  <a:tcPr/>
                </a:tc>
                <a:tc>
                  <a:txBody>
                    <a:bodyPr/>
                    <a:lstStyle/>
                    <a:p>
                      <a:r>
                        <a:rPr lang="en-US" sz="1400" dirty="0" err="1" smtClean="0"/>
                        <a:t>qual</a:t>
                      </a:r>
                      <a:r>
                        <a:rPr lang="en-US" sz="1400" baseline="0" dirty="0" smtClean="0"/>
                        <a:t> supplement</a:t>
                      </a:r>
                      <a:endParaRPr lang="en-US" sz="1400" dirty="0"/>
                    </a:p>
                  </a:txBody>
                  <a:tcPr/>
                </a:tc>
                <a:tc>
                  <a:txBody>
                    <a:bodyPr/>
                    <a:lstStyle/>
                    <a:p>
                      <a:r>
                        <a:rPr lang="en-US" sz="1400" dirty="0" smtClean="0"/>
                        <a:t>The qualitative methods have a lesser priority in the design</a:t>
                      </a:r>
                      <a:endParaRPr lang="en-US" sz="1400" dirty="0"/>
                    </a:p>
                  </a:txBody>
                  <a:tcPr/>
                </a:tc>
                <a:tc>
                  <a:txBody>
                    <a:bodyPr/>
                    <a:lstStyle/>
                    <a:p>
                      <a:r>
                        <a:rPr lang="en-US" sz="1400" dirty="0" smtClean="0"/>
                        <a:t>Morse (1991, 2003)</a:t>
                      </a:r>
                      <a:endParaRPr lang="en-US" sz="1400" dirty="0"/>
                    </a:p>
                  </a:txBody>
                  <a:tcPr/>
                </a:tc>
              </a:tr>
              <a:tr h="370840">
                <a:tc>
                  <a:txBody>
                    <a:bodyPr/>
                    <a:lstStyle/>
                    <a:p>
                      <a:r>
                        <a:rPr lang="en-US" sz="1400" dirty="0" smtClean="0"/>
                        <a:t>Plus sign:</a:t>
                      </a:r>
                      <a:r>
                        <a:rPr lang="en-US" sz="1400" baseline="0" dirty="0" smtClean="0"/>
                        <a:t> </a:t>
                      </a:r>
                      <a:r>
                        <a:rPr lang="en-US" sz="1400" dirty="0" smtClean="0"/>
                        <a:t>+</a:t>
                      </a:r>
                    </a:p>
                    <a:p>
                      <a:endParaRPr lang="en-US" sz="1400" dirty="0"/>
                    </a:p>
                  </a:txBody>
                  <a:tcPr/>
                </a:tc>
                <a:tc>
                  <a:txBody>
                    <a:bodyPr/>
                    <a:lstStyle/>
                    <a:p>
                      <a:r>
                        <a:rPr lang="en-US" sz="1400" dirty="0" smtClean="0"/>
                        <a:t>QUAN + QUAL</a:t>
                      </a:r>
                      <a:endParaRPr lang="en-US" sz="1400" dirty="0"/>
                    </a:p>
                  </a:txBody>
                  <a:tcPr/>
                </a:tc>
                <a:tc>
                  <a:txBody>
                    <a:bodyPr/>
                    <a:lstStyle/>
                    <a:p>
                      <a:r>
                        <a:rPr lang="en-US" sz="1400" dirty="0" smtClean="0"/>
                        <a:t>The QUAN and QUAL methods occur concurrently</a:t>
                      </a:r>
                      <a:endParaRPr lang="en-US" sz="1400" dirty="0"/>
                    </a:p>
                  </a:txBody>
                  <a:tcPr/>
                </a:tc>
                <a:tc>
                  <a:txBody>
                    <a:bodyPr/>
                    <a:lstStyle/>
                    <a:p>
                      <a:r>
                        <a:rPr lang="en-US" sz="1400" dirty="0" smtClean="0"/>
                        <a:t>Morse (1991, 2003)</a:t>
                      </a:r>
                      <a:endParaRPr lang="en-US" sz="1400" dirty="0"/>
                    </a:p>
                  </a:txBody>
                  <a:tcPr/>
                </a:tc>
              </a:tr>
              <a:tr h="370840">
                <a:tc>
                  <a:txBody>
                    <a:bodyPr/>
                    <a:lstStyle/>
                    <a:p>
                      <a:r>
                        <a:rPr lang="en-US" sz="1400" dirty="0" smtClean="0">
                          <a:latin typeface="+mn-lt"/>
                          <a:ea typeface="Wingdings"/>
                          <a:cs typeface="Wingdings"/>
                        </a:rPr>
                        <a:t>Arrow: </a:t>
                      </a:r>
                      <a:r>
                        <a:rPr lang="en-US" sz="1400" dirty="0" err="1" smtClean="0">
                          <a:latin typeface="Wingdings"/>
                          <a:ea typeface="Wingdings"/>
                          <a:cs typeface="Wingdings"/>
                        </a:rPr>
                        <a:t></a:t>
                      </a:r>
                      <a:endParaRPr lang="en-US" sz="1400" dirty="0"/>
                    </a:p>
                  </a:txBody>
                  <a:tcPr/>
                </a:tc>
                <a:tc>
                  <a:txBody>
                    <a:bodyPr/>
                    <a:lstStyle/>
                    <a:p>
                      <a:r>
                        <a:rPr lang="en-US" sz="1400" dirty="0" smtClean="0"/>
                        <a:t>QUAN </a:t>
                      </a:r>
                      <a:r>
                        <a:rPr lang="en-US" sz="1400" dirty="0" err="1" smtClean="0">
                          <a:latin typeface="Wingdings"/>
                          <a:ea typeface="Wingdings"/>
                          <a:cs typeface="Wingdings"/>
                        </a:rPr>
                        <a:t></a:t>
                      </a:r>
                      <a:r>
                        <a:rPr lang="en-US" sz="1400" baseline="0" dirty="0" smtClean="0">
                          <a:latin typeface="+mn-lt"/>
                          <a:ea typeface="Wingdings"/>
                          <a:cs typeface="Wingdings"/>
                        </a:rPr>
                        <a:t> </a:t>
                      </a:r>
                      <a:r>
                        <a:rPr lang="en-US" sz="1400" baseline="0" dirty="0" err="1" smtClean="0">
                          <a:latin typeface="+mn-lt"/>
                          <a:ea typeface="Wingdings"/>
                          <a:cs typeface="Wingdings"/>
                        </a:rPr>
                        <a:t>qual</a:t>
                      </a:r>
                      <a:endParaRPr lang="en-US" sz="1400" dirty="0"/>
                    </a:p>
                  </a:txBody>
                  <a:tcPr/>
                </a:tc>
                <a:tc>
                  <a:txBody>
                    <a:bodyPr/>
                    <a:lstStyle/>
                    <a:p>
                      <a:r>
                        <a:rPr lang="en-US" sz="1400" dirty="0" smtClean="0"/>
                        <a:t>The methods occur in a sequence of QUAN followed by </a:t>
                      </a:r>
                      <a:r>
                        <a:rPr lang="en-US" sz="1400" dirty="0" err="1" smtClean="0"/>
                        <a:t>qual</a:t>
                      </a:r>
                      <a:endParaRPr lang="en-US" sz="1400" dirty="0"/>
                    </a:p>
                  </a:txBody>
                  <a:tcPr/>
                </a:tc>
                <a:tc>
                  <a:txBody>
                    <a:bodyPr/>
                    <a:lstStyle/>
                    <a:p>
                      <a:r>
                        <a:rPr lang="en-US" sz="1400" dirty="0" smtClean="0"/>
                        <a:t>Morse (1991,</a:t>
                      </a:r>
                      <a:r>
                        <a:rPr lang="en-US" sz="1400" baseline="0" dirty="0" smtClean="0"/>
                        <a:t> 2003)</a:t>
                      </a:r>
                      <a:endParaRPr lang="en-US" sz="1400" dirty="0"/>
                    </a:p>
                  </a:txBody>
                  <a:tcPr/>
                </a:tc>
              </a:tr>
              <a:tr h="370840">
                <a:tc>
                  <a:txBody>
                    <a:bodyPr/>
                    <a:lstStyle/>
                    <a:p>
                      <a:r>
                        <a:rPr lang="en-US" sz="1400" dirty="0" smtClean="0"/>
                        <a:t>Parentheses: ( )</a:t>
                      </a:r>
                      <a:endParaRPr lang="en-US" sz="1400" dirty="0"/>
                    </a:p>
                  </a:txBody>
                  <a:tcPr/>
                </a:tc>
                <a:tc>
                  <a:txBody>
                    <a:bodyPr/>
                    <a:lstStyle/>
                    <a:p>
                      <a:r>
                        <a:rPr lang="en-US" sz="1400" dirty="0" err="1" smtClean="0"/>
                        <a:t>QUAN(qual</a:t>
                      </a:r>
                      <a:r>
                        <a:rPr lang="en-US" sz="1400" dirty="0" smtClean="0"/>
                        <a:t>)</a:t>
                      </a:r>
                      <a:endParaRPr lang="en-US" sz="1400" dirty="0"/>
                    </a:p>
                  </a:txBody>
                  <a:tcPr/>
                </a:tc>
                <a:tc>
                  <a:txBody>
                    <a:bodyPr/>
                    <a:lstStyle/>
                    <a:p>
                      <a:r>
                        <a:rPr lang="en-US" sz="1400" dirty="0" smtClean="0"/>
                        <a:t>A method is embedded within a larger design/procedure</a:t>
                      </a:r>
                      <a:r>
                        <a:rPr lang="en-US" sz="1400" baseline="0" dirty="0" smtClean="0"/>
                        <a:t> or mixed within a theoretical/program-objective framework</a:t>
                      </a:r>
                      <a:endParaRPr lang="en-US" sz="1400" dirty="0"/>
                    </a:p>
                  </a:txBody>
                  <a:tcPr/>
                </a:tc>
                <a:tc>
                  <a:txBody>
                    <a:bodyPr/>
                    <a:lstStyle/>
                    <a:p>
                      <a:r>
                        <a:rPr lang="en-US" sz="1400" dirty="0" smtClean="0"/>
                        <a:t>Plano Clark (2005)</a:t>
                      </a:r>
                      <a:endParaRPr lang="en-US" sz="1400" dirty="0"/>
                    </a:p>
                  </a:txBody>
                  <a:tcPr/>
                </a:tc>
              </a:tr>
              <a:tr h="370840">
                <a:tc>
                  <a:txBody>
                    <a:bodyPr/>
                    <a:lstStyle/>
                    <a:p>
                      <a:r>
                        <a:rPr lang="en-US" sz="1400" dirty="0" smtClean="0"/>
                        <a:t>Double arrows: </a:t>
                      </a:r>
                      <a:r>
                        <a:rPr lang="en-US" sz="1400" dirty="0" err="1" smtClean="0">
                          <a:latin typeface="Wingdings"/>
                          <a:ea typeface="Wingdings"/>
                          <a:cs typeface="Wingdings"/>
                        </a:rPr>
                        <a:t></a:t>
                      </a:r>
                      <a:endParaRPr lang="en-US" sz="1400" dirty="0"/>
                    </a:p>
                  </a:txBody>
                  <a:tcPr/>
                </a:tc>
                <a:tc>
                  <a:txBody>
                    <a:bodyPr/>
                    <a:lstStyle/>
                    <a:p>
                      <a:r>
                        <a:rPr lang="en-US" sz="1400" dirty="0" smtClean="0"/>
                        <a:t>QUAL </a:t>
                      </a:r>
                      <a:r>
                        <a:rPr lang="en-US" sz="1400" dirty="0" err="1" smtClean="0">
                          <a:latin typeface="Wingdings"/>
                          <a:ea typeface="Wingdings"/>
                          <a:cs typeface="Wingdings"/>
                        </a:rPr>
                        <a:t></a:t>
                      </a:r>
                      <a:r>
                        <a:rPr lang="en-US" sz="1400" dirty="0" smtClean="0">
                          <a:latin typeface="+mn-lt"/>
                          <a:ea typeface="Wingdings"/>
                          <a:cs typeface="Wingdings"/>
                        </a:rPr>
                        <a:t> QUAN</a:t>
                      </a:r>
                      <a:endParaRPr lang="en-US" sz="1400" dirty="0"/>
                    </a:p>
                  </a:txBody>
                  <a:tcPr/>
                </a:tc>
                <a:tc>
                  <a:txBody>
                    <a:bodyPr/>
                    <a:lstStyle/>
                    <a:p>
                      <a:r>
                        <a:rPr lang="en-US" sz="1400" dirty="0" smtClean="0"/>
                        <a:t>The methods are implemented in a recursive process (QUAL</a:t>
                      </a:r>
                      <a:r>
                        <a:rPr lang="en-US" sz="1400" dirty="0" smtClean="0">
                          <a:latin typeface="Wingdings"/>
                          <a:ea typeface="Wingdings"/>
                          <a:cs typeface="Wingdings"/>
                        </a:rPr>
                        <a:t></a:t>
                      </a:r>
                      <a:r>
                        <a:rPr lang="en-US" sz="1400" dirty="0" smtClean="0">
                          <a:latin typeface="+mn-lt"/>
                          <a:ea typeface="Wingdings"/>
                          <a:cs typeface="Wingdings"/>
                        </a:rPr>
                        <a:t> QUAN </a:t>
                      </a:r>
                      <a:r>
                        <a:rPr lang="en-US" sz="1400" dirty="0" err="1" smtClean="0">
                          <a:latin typeface="Wingdings"/>
                          <a:ea typeface="Wingdings"/>
                          <a:cs typeface="Wingdings"/>
                        </a:rPr>
                        <a:t></a:t>
                      </a:r>
                      <a:r>
                        <a:rPr lang="en-US" sz="1400" dirty="0" smtClean="0">
                          <a:latin typeface="+mn-lt"/>
                          <a:ea typeface="Wingdings"/>
                          <a:cs typeface="Wingdings"/>
                        </a:rPr>
                        <a:t> QUAL </a:t>
                      </a:r>
                      <a:r>
                        <a:rPr lang="en-US" sz="1400" dirty="0" err="1" smtClean="0">
                          <a:latin typeface="Wingdings"/>
                          <a:ea typeface="Wingdings"/>
                          <a:cs typeface="Wingdings"/>
                        </a:rPr>
                        <a:t></a:t>
                      </a:r>
                      <a:r>
                        <a:rPr lang="en-US" sz="1400" dirty="0" smtClean="0">
                          <a:latin typeface="+mn-lt"/>
                          <a:ea typeface="Wingdings"/>
                          <a:cs typeface="Wingdings"/>
                        </a:rPr>
                        <a:t> QUAN </a:t>
                      </a:r>
                      <a:r>
                        <a:rPr lang="en-US" sz="1400" dirty="0" err="1" smtClean="0">
                          <a:latin typeface="Wingdings"/>
                          <a:ea typeface="Wingdings"/>
                          <a:cs typeface="Wingdings"/>
                        </a:rPr>
                        <a:t></a:t>
                      </a:r>
                      <a:r>
                        <a:rPr lang="en-US" sz="1400" dirty="0" smtClean="0">
                          <a:latin typeface="+mn-lt"/>
                          <a:ea typeface="Wingdings"/>
                          <a:cs typeface="Wingdings"/>
                        </a:rPr>
                        <a:t> etc.)</a:t>
                      </a:r>
                      <a:endParaRPr lang="en-US" sz="1400" dirty="0"/>
                    </a:p>
                  </a:txBody>
                  <a:tcPr/>
                </a:tc>
                <a:tc>
                  <a:txBody>
                    <a:bodyPr/>
                    <a:lstStyle/>
                    <a:p>
                      <a:r>
                        <a:rPr lang="en-US" sz="1400" dirty="0" err="1" smtClean="0"/>
                        <a:t>Nastasi</a:t>
                      </a:r>
                      <a:r>
                        <a:rPr lang="en-US" sz="1400" dirty="0" smtClean="0"/>
                        <a:t> et al. (2007)</a:t>
                      </a:r>
                      <a:endParaRPr lang="en-US" sz="1400" dirty="0"/>
                    </a:p>
                  </a:txBody>
                  <a:tcPr/>
                </a:tc>
              </a:tr>
              <a:tr h="370840">
                <a:tc>
                  <a:txBody>
                    <a:bodyPr/>
                    <a:lstStyle/>
                    <a:p>
                      <a:r>
                        <a:rPr lang="en-US" sz="1400" dirty="0" smtClean="0"/>
                        <a:t>Brackets: [</a:t>
                      </a:r>
                      <a:r>
                        <a:rPr lang="en-US" sz="1400" baseline="0" dirty="0" smtClean="0"/>
                        <a:t> ]</a:t>
                      </a:r>
                      <a:endParaRPr lang="en-US" sz="1400" dirty="0"/>
                    </a:p>
                  </a:txBody>
                  <a:tcPr/>
                </a:tc>
                <a:tc>
                  <a:txBody>
                    <a:bodyPr/>
                    <a:lstStyle/>
                    <a:p>
                      <a:r>
                        <a:rPr lang="en-US" sz="1400" dirty="0" smtClean="0"/>
                        <a:t>QUAL </a:t>
                      </a:r>
                      <a:r>
                        <a:rPr lang="en-US" sz="1400" dirty="0" err="1" smtClean="0">
                          <a:latin typeface="Wingdings"/>
                          <a:ea typeface="Wingdings"/>
                          <a:cs typeface="Wingdings"/>
                        </a:rPr>
                        <a:t></a:t>
                      </a:r>
                      <a:r>
                        <a:rPr lang="en-US" sz="1400" dirty="0" smtClean="0">
                          <a:latin typeface="+mn-lt"/>
                          <a:ea typeface="Wingdings"/>
                          <a:cs typeface="Wingdings"/>
                        </a:rPr>
                        <a:t> QUAN</a:t>
                      </a:r>
                      <a:r>
                        <a:rPr lang="en-US" sz="1400" baseline="0" dirty="0" smtClean="0">
                          <a:latin typeface="+mn-lt"/>
                          <a:ea typeface="Wingdings"/>
                          <a:cs typeface="Wingdings"/>
                        </a:rPr>
                        <a:t> </a:t>
                      </a:r>
                      <a:r>
                        <a:rPr lang="en-US" sz="1400" dirty="0" err="1" smtClean="0">
                          <a:latin typeface="Wingdings"/>
                          <a:ea typeface="Wingdings"/>
                          <a:cs typeface="Wingdings"/>
                        </a:rPr>
                        <a:t></a:t>
                      </a:r>
                      <a:r>
                        <a:rPr lang="en-US" sz="1400" dirty="0" smtClean="0">
                          <a:latin typeface="+mn-lt"/>
                          <a:ea typeface="Wingdings"/>
                          <a:cs typeface="Wingdings"/>
                        </a:rPr>
                        <a:t> [QUAN + </a:t>
                      </a:r>
                      <a:r>
                        <a:rPr lang="en-US" sz="1400" dirty="0" err="1" smtClean="0">
                          <a:latin typeface="+mn-lt"/>
                          <a:ea typeface="Wingdings"/>
                          <a:cs typeface="Wingdings"/>
                        </a:rPr>
                        <a:t>qual</a:t>
                      </a:r>
                      <a:r>
                        <a:rPr lang="en-US" sz="1400" dirty="0" smtClean="0">
                          <a:latin typeface="+mn-lt"/>
                          <a:ea typeface="Wingdings"/>
                          <a:cs typeface="Wingdings"/>
                        </a:rPr>
                        <a:t>]</a:t>
                      </a:r>
                      <a:endParaRPr lang="en-US" sz="1400" dirty="0"/>
                    </a:p>
                  </a:txBody>
                  <a:tcPr/>
                </a:tc>
                <a:tc>
                  <a:txBody>
                    <a:bodyPr/>
                    <a:lstStyle/>
                    <a:p>
                      <a:r>
                        <a:rPr lang="en-US" sz="1400" dirty="0" smtClean="0"/>
                        <a:t>Mixed methods [QUAN + </a:t>
                      </a:r>
                      <a:r>
                        <a:rPr lang="en-US" sz="1400" dirty="0" err="1" smtClean="0"/>
                        <a:t>qual</a:t>
                      </a:r>
                      <a:r>
                        <a:rPr lang="en-US" sz="1400" dirty="0" smtClean="0"/>
                        <a:t>]</a:t>
                      </a:r>
                      <a:r>
                        <a:rPr lang="en-US" sz="1400" baseline="0" dirty="0" smtClean="0"/>
                        <a:t> is used within a single study or project within a series of studies</a:t>
                      </a:r>
                      <a:endParaRPr lang="en-US" sz="1400" dirty="0"/>
                    </a:p>
                  </a:txBody>
                  <a:tcPr/>
                </a:tc>
                <a:tc>
                  <a:txBody>
                    <a:bodyPr/>
                    <a:lstStyle/>
                    <a:p>
                      <a:r>
                        <a:rPr lang="en-US" sz="1400" dirty="0" smtClean="0"/>
                        <a:t>Morse &amp; </a:t>
                      </a:r>
                      <a:r>
                        <a:rPr lang="en-US" sz="1400" dirty="0" err="1" smtClean="0"/>
                        <a:t>Niehaus</a:t>
                      </a:r>
                      <a:r>
                        <a:rPr lang="en-US" sz="1400" baseline="0" dirty="0" smtClean="0"/>
                        <a:t> (2009)</a:t>
                      </a:r>
                      <a:endParaRPr lang="en-US" sz="1400" dirty="0"/>
                    </a:p>
                  </a:txBody>
                  <a:tcPr/>
                </a:tc>
              </a:tr>
              <a:tr h="370840">
                <a:tc>
                  <a:txBody>
                    <a:bodyPr/>
                    <a:lstStyle/>
                    <a:p>
                      <a:r>
                        <a:rPr lang="en-US" sz="1400" dirty="0" smtClean="0"/>
                        <a:t>Equal sign: =</a:t>
                      </a:r>
                      <a:endParaRPr lang="en-US" sz="1400" dirty="0"/>
                    </a:p>
                  </a:txBody>
                  <a:tcPr/>
                </a:tc>
                <a:tc>
                  <a:txBody>
                    <a:bodyPr/>
                    <a:lstStyle/>
                    <a:p>
                      <a:r>
                        <a:rPr lang="en-US" sz="1400" dirty="0" smtClean="0"/>
                        <a:t>QUAN </a:t>
                      </a:r>
                      <a:r>
                        <a:rPr lang="en-US" sz="1400" dirty="0" smtClean="0">
                          <a:latin typeface="Wingdings"/>
                          <a:ea typeface="Wingdings"/>
                          <a:cs typeface="Wingdings"/>
                        </a:rPr>
                        <a:t></a:t>
                      </a:r>
                      <a:r>
                        <a:rPr lang="en-US" sz="1400" dirty="0" smtClean="0">
                          <a:latin typeface="+mn-lt"/>
                          <a:ea typeface="Wingdings"/>
                          <a:cs typeface="Wingdings"/>
                        </a:rPr>
                        <a:t> </a:t>
                      </a:r>
                      <a:r>
                        <a:rPr lang="en-US" sz="1400" dirty="0" err="1" smtClean="0">
                          <a:latin typeface="+mn-lt"/>
                          <a:ea typeface="Wingdings"/>
                          <a:cs typeface="Wingdings"/>
                        </a:rPr>
                        <a:t>qual</a:t>
                      </a:r>
                      <a:r>
                        <a:rPr lang="en-US" sz="1400" dirty="0" smtClean="0">
                          <a:latin typeface="+mn-lt"/>
                          <a:ea typeface="Wingdings"/>
                          <a:cs typeface="Wingdings"/>
                        </a:rPr>
                        <a:t> = explain results</a:t>
                      </a:r>
                      <a:endParaRPr lang="en-US" sz="1400" dirty="0"/>
                    </a:p>
                  </a:txBody>
                  <a:tcPr/>
                </a:tc>
                <a:tc>
                  <a:txBody>
                    <a:bodyPr/>
                    <a:lstStyle/>
                    <a:p>
                      <a:r>
                        <a:rPr lang="en-US" sz="1400" dirty="0" smtClean="0"/>
                        <a:t>The purpose of mixing methods</a:t>
                      </a:r>
                      <a:endParaRPr lang="en-US" sz="1400" dirty="0"/>
                    </a:p>
                  </a:txBody>
                  <a:tcPr/>
                </a:tc>
                <a:tc>
                  <a:txBody>
                    <a:bodyPr/>
                    <a:lstStyle/>
                    <a:p>
                      <a:r>
                        <a:rPr lang="en-US" sz="1400" dirty="0" smtClean="0"/>
                        <a:t>Morse &amp; </a:t>
                      </a:r>
                      <a:r>
                        <a:rPr lang="en-US" sz="1400" dirty="0" err="1" smtClean="0"/>
                        <a:t>Neihaus</a:t>
                      </a:r>
                      <a:r>
                        <a:rPr lang="en-US" sz="1400" baseline="0" dirty="0" smtClean="0"/>
                        <a:t> (2009)</a:t>
                      </a:r>
                      <a:endParaRPr lang="en-US" sz="1400" dirty="0"/>
                    </a:p>
                  </a:txBody>
                  <a:tcPr/>
                </a:tc>
              </a:tr>
            </a:tbl>
          </a:graphicData>
        </a:graphic>
      </p:graphicFrame>
      <p:sp>
        <p:nvSpPr>
          <p:cNvPr id="5" name="TextBox 4"/>
          <p:cNvSpPr txBox="1"/>
          <p:nvPr/>
        </p:nvSpPr>
        <p:spPr>
          <a:xfrm>
            <a:off x="4123267" y="6304002"/>
            <a:ext cx="4563533" cy="369332"/>
          </a:xfrm>
          <a:prstGeom prst="rect">
            <a:avLst/>
          </a:prstGeom>
          <a:noFill/>
        </p:spPr>
        <p:txBody>
          <a:bodyPr wrap="square" rtlCol="0">
            <a:spAutoFit/>
          </a:bodyPr>
          <a:lstStyle/>
          <a:p>
            <a:pPr algn="r"/>
            <a:r>
              <a:rPr lang="en-US" i="1" dirty="0" smtClean="0"/>
              <a:t>Source: Creswell and Plano Clark (2011:109)</a:t>
            </a:r>
            <a:endParaRPr lang="en-US" i="1" dirty="0"/>
          </a:p>
        </p:txBody>
      </p:sp>
      <p:sp>
        <p:nvSpPr>
          <p:cNvPr id="7" name="TextBox 6"/>
          <p:cNvSpPr txBox="1"/>
          <p:nvPr/>
        </p:nvSpPr>
        <p:spPr>
          <a:xfrm>
            <a:off x="201082" y="201083"/>
            <a:ext cx="8752418"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Summary of Notations Used to Describe Mixed Methods Designs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Mixed Method Designs I</a:t>
            </a:r>
            <a:endParaRPr lang="en-US" dirty="0"/>
          </a:p>
        </p:txBody>
      </p:sp>
      <p:graphicFrame>
        <p:nvGraphicFramePr>
          <p:cNvPr id="4" name="Content Placeholder 3"/>
          <p:cNvGraphicFramePr>
            <a:graphicFrameLocks noGrp="1"/>
          </p:cNvGraphicFramePr>
          <p:nvPr>
            <p:ph idx="1"/>
          </p:nvPr>
        </p:nvGraphicFramePr>
        <p:xfrm>
          <a:off x="457200" y="1600200"/>
          <a:ext cx="8229600" cy="4028440"/>
        </p:xfrm>
        <a:graphic>
          <a:graphicData uri="http://schemas.openxmlformats.org/drawingml/2006/table">
            <a:tbl>
              <a:tblPr firstRow="1" bandRow="1">
                <a:tableStyleId>{5C22544A-7EE6-4342-B048-85BDC9FD1C3A}</a:tableStyleId>
              </a:tblPr>
              <a:tblGrid>
                <a:gridCol w="2146300"/>
                <a:gridCol w="6083300"/>
              </a:tblGrid>
              <a:tr h="370840">
                <a:tc>
                  <a:txBody>
                    <a:bodyPr/>
                    <a:lstStyle/>
                    <a:p>
                      <a:r>
                        <a:rPr lang="en-US" dirty="0" smtClean="0"/>
                        <a:t>DESIGN:</a:t>
                      </a:r>
                      <a:endParaRPr lang="en-US" dirty="0"/>
                    </a:p>
                  </a:txBody>
                  <a:tcPr/>
                </a:tc>
                <a:tc>
                  <a:txBody>
                    <a:bodyPr/>
                    <a:lstStyle/>
                    <a:p>
                      <a:r>
                        <a:rPr lang="en-US" dirty="0" smtClean="0"/>
                        <a:t>DESCRIPTION:</a:t>
                      </a:r>
                      <a:endParaRPr lang="en-US" dirty="0"/>
                    </a:p>
                  </a:txBody>
                  <a:tcPr/>
                </a:tc>
              </a:tr>
              <a:tr h="370840">
                <a:tc>
                  <a:txBody>
                    <a:bodyPr/>
                    <a:lstStyle/>
                    <a:p>
                      <a:r>
                        <a:rPr lang="en-US" dirty="0" smtClean="0"/>
                        <a:t>Converge</a:t>
                      </a:r>
                      <a:r>
                        <a:rPr lang="en-US" baseline="0" dirty="0" smtClean="0"/>
                        <a:t> Results</a:t>
                      </a:r>
                    </a:p>
                    <a:p>
                      <a:r>
                        <a:rPr lang="en-US" baseline="0" dirty="0" smtClean="0"/>
                        <a:t>QUAN + QUAL</a:t>
                      </a:r>
                      <a:endParaRPr lang="en-US" dirty="0"/>
                    </a:p>
                  </a:txBody>
                  <a:tcPr/>
                </a:tc>
                <a:tc>
                  <a:txBody>
                    <a:bodyPr/>
                    <a:lstStyle/>
                    <a:p>
                      <a:r>
                        <a:rPr lang="en-US" dirty="0" smtClean="0"/>
                        <a:t>Collecting &amp; </a:t>
                      </a:r>
                      <a:r>
                        <a:rPr lang="en-US" dirty="0" err="1" smtClean="0"/>
                        <a:t>analysing</a:t>
                      </a:r>
                      <a:r>
                        <a:rPr lang="en-US" dirty="0" smtClean="0"/>
                        <a:t> two independent strands of</a:t>
                      </a:r>
                      <a:r>
                        <a:rPr lang="en-US" baseline="0" dirty="0" smtClean="0"/>
                        <a:t> quant. and qual. data in a single phase. Looking for </a:t>
                      </a:r>
                      <a:r>
                        <a:rPr lang="en-US" u="sng" baseline="0" dirty="0" smtClean="0"/>
                        <a:t>convergence</a:t>
                      </a:r>
                      <a:r>
                        <a:rPr lang="en-US" baseline="0" dirty="0" smtClean="0"/>
                        <a:t>, divergence, contradictions or relationships. Equal emphasis.</a:t>
                      </a:r>
                      <a:endParaRPr lang="en-US" dirty="0"/>
                    </a:p>
                  </a:txBody>
                  <a:tcPr/>
                </a:tc>
              </a:tr>
              <a:tr h="370840">
                <a:tc>
                  <a:txBody>
                    <a:bodyPr/>
                    <a:lstStyle/>
                    <a:p>
                      <a:r>
                        <a:rPr lang="en-US" dirty="0" smtClean="0"/>
                        <a:t>Explain Results</a:t>
                      </a:r>
                    </a:p>
                    <a:p>
                      <a:r>
                        <a:rPr lang="en-US" dirty="0" smtClean="0"/>
                        <a:t>QUAN </a:t>
                      </a:r>
                      <a:r>
                        <a:rPr lang="en-US" sz="1800" dirty="0" smtClean="0">
                          <a:latin typeface="Wingdings"/>
                          <a:ea typeface="Wingdings"/>
                          <a:cs typeface="Wingdings"/>
                        </a:rPr>
                        <a:t></a:t>
                      </a:r>
                      <a:r>
                        <a:rPr lang="en-US" sz="1800" dirty="0" smtClean="0"/>
                        <a:t> </a:t>
                      </a:r>
                      <a:r>
                        <a:rPr lang="en-US" sz="1800" dirty="0" err="1" smtClean="0"/>
                        <a:t>qual</a:t>
                      </a:r>
                      <a:endParaRPr lang="en-US" dirty="0"/>
                    </a:p>
                  </a:txBody>
                  <a:tcPr/>
                </a:tc>
                <a:tc>
                  <a:txBody>
                    <a:bodyPr/>
                    <a:lstStyle/>
                    <a:p>
                      <a:r>
                        <a:rPr lang="en-US" dirty="0" smtClean="0"/>
                        <a:t>Two strands</a:t>
                      </a:r>
                      <a:r>
                        <a:rPr lang="en-US" baseline="0" dirty="0" smtClean="0"/>
                        <a:t> administered in sequence with quant. strand running first with greater emphasis in addressing purpose of study, qual. used to </a:t>
                      </a:r>
                      <a:r>
                        <a:rPr lang="en-US" u="sng" baseline="0" dirty="0" smtClean="0"/>
                        <a:t>explain</a:t>
                      </a:r>
                      <a:r>
                        <a:rPr lang="en-US" baseline="0" dirty="0" smtClean="0"/>
                        <a:t> quant. results.</a:t>
                      </a:r>
                      <a:endParaRPr lang="en-US" dirty="0"/>
                    </a:p>
                  </a:txBody>
                  <a:tcPr/>
                </a:tc>
              </a:tr>
              <a:tr h="370840">
                <a:tc>
                  <a:txBody>
                    <a:bodyPr/>
                    <a:lstStyle/>
                    <a:p>
                      <a:r>
                        <a:rPr lang="en-US" dirty="0" err="1" smtClean="0"/>
                        <a:t>Generalise</a:t>
                      </a:r>
                      <a:r>
                        <a:rPr lang="en-US" dirty="0" smtClean="0"/>
                        <a:t> Findings</a:t>
                      </a:r>
                    </a:p>
                    <a:p>
                      <a:r>
                        <a:rPr lang="en-US" dirty="0" smtClean="0"/>
                        <a:t>QUAL </a:t>
                      </a:r>
                      <a:r>
                        <a:rPr lang="en-US" sz="1800" dirty="0" smtClean="0">
                          <a:latin typeface="Wingdings"/>
                          <a:ea typeface="Wingdings"/>
                          <a:cs typeface="Wingdings"/>
                        </a:rPr>
                        <a:t></a:t>
                      </a:r>
                      <a:r>
                        <a:rPr lang="en-US" sz="1800" dirty="0" smtClean="0"/>
                        <a:t> </a:t>
                      </a:r>
                      <a:r>
                        <a:rPr lang="en-US" sz="1800" dirty="0" err="1" smtClean="0"/>
                        <a:t>quan</a:t>
                      </a:r>
                      <a:endParaRPr lang="en-US" dirty="0"/>
                    </a:p>
                  </a:txBody>
                  <a:tcPr/>
                </a:tc>
                <a:tc>
                  <a:txBody>
                    <a:bodyPr/>
                    <a:lstStyle/>
                    <a:p>
                      <a:r>
                        <a:rPr lang="en-US" u="sng" dirty="0" smtClean="0"/>
                        <a:t>Exploratory</a:t>
                      </a:r>
                      <a:r>
                        <a:rPr lang="en-US" dirty="0" smtClean="0"/>
                        <a:t> design with two strands</a:t>
                      </a:r>
                      <a:r>
                        <a:rPr lang="en-US" baseline="0" dirty="0" smtClean="0"/>
                        <a:t> in sequence. Qual. Running first with greater emphasis in addressing purpose of study, quant. to assess extent of </a:t>
                      </a:r>
                      <a:r>
                        <a:rPr lang="en-US" baseline="0" dirty="0" err="1" smtClean="0"/>
                        <a:t>generalisation</a:t>
                      </a:r>
                      <a:r>
                        <a:rPr lang="en-US" baseline="0" dirty="0" smtClean="0"/>
                        <a:t> to a population.</a:t>
                      </a:r>
                      <a:endParaRPr lang="en-US" dirty="0"/>
                    </a:p>
                  </a:txBody>
                  <a:tcPr/>
                </a:tc>
              </a:tr>
              <a:tr h="370840">
                <a:tc>
                  <a:txBody>
                    <a:bodyPr/>
                    <a:lstStyle/>
                    <a:p>
                      <a:r>
                        <a:rPr lang="en-US" dirty="0" smtClean="0"/>
                        <a:t>Enhance</a:t>
                      </a:r>
                      <a:r>
                        <a:rPr lang="en-US" baseline="0" dirty="0" smtClean="0"/>
                        <a:t> Experiment</a:t>
                      </a:r>
                    </a:p>
                    <a:p>
                      <a:r>
                        <a:rPr lang="en-US" baseline="0" dirty="0" smtClean="0"/>
                        <a:t>QUAN (+</a:t>
                      </a:r>
                      <a:r>
                        <a:rPr lang="en-US" baseline="0" dirty="0" err="1" smtClean="0"/>
                        <a:t>qual</a:t>
                      </a:r>
                      <a:r>
                        <a:rPr lang="en-US" baseline="0" dirty="0" smtClean="0"/>
                        <a:t>)</a:t>
                      </a:r>
                      <a:endParaRPr lang="en-US" dirty="0"/>
                    </a:p>
                  </a:txBody>
                  <a:tcPr/>
                </a:tc>
                <a:tc>
                  <a:txBody>
                    <a:bodyPr/>
                    <a:lstStyle/>
                    <a:p>
                      <a:r>
                        <a:rPr lang="en-US" dirty="0" smtClean="0"/>
                        <a:t>Embedded</a:t>
                      </a:r>
                      <a:r>
                        <a:rPr lang="en-US" baseline="0" dirty="0" smtClean="0"/>
                        <a:t> design with secondary qual. strand within larger quant. experiment. Qual. occurred during experiment and </a:t>
                      </a:r>
                      <a:r>
                        <a:rPr lang="en-US" u="sng" baseline="0" dirty="0" smtClean="0"/>
                        <a:t>enhanced</a:t>
                      </a:r>
                      <a:r>
                        <a:rPr lang="en-US" baseline="0" dirty="0" smtClean="0"/>
                        <a:t> conduct and understanding of experiment.</a:t>
                      </a:r>
                      <a:endParaRPr lang="en-US" dirty="0"/>
                    </a:p>
                  </a:txBody>
                  <a:tcPr/>
                </a:tc>
              </a:tr>
            </a:tbl>
          </a:graphicData>
        </a:graphic>
      </p:graphicFrame>
      <p:sp>
        <p:nvSpPr>
          <p:cNvPr id="5" name="TextBox 4"/>
          <p:cNvSpPr txBox="1"/>
          <p:nvPr/>
        </p:nvSpPr>
        <p:spPr>
          <a:xfrm>
            <a:off x="4123267" y="5934670"/>
            <a:ext cx="4563533" cy="369332"/>
          </a:xfrm>
          <a:prstGeom prst="rect">
            <a:avLst/>
          </a:prstGeom>
          <a:noFill/>
        </p:spPr>
        <p:txBody>
          <a:bodyPr wrap="square" rtlCol="0">
            <a:spAutoFit/>
          </a:bodyPr>
          <a:lstStyle/>
          <a:p>
            <a:pPr algn="r"/>
            <a:r>
              <a:rPr lang="en-US" i="1" dirty="0" smtClean="0"/>
              <a:t>Source: Creswell and Plano Clark (2011:110)</a:t>
            </a:r>
            <a:endParaRPr lang="en-US" i="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Mixed Method Designs II</a:t>
            </a:r>
            <a:endParaRPr lang="en-US" dirty="0"/>
          </a:p>
        </p:txBody>
      </p:sp>
      <p:graphicFrame>
        <p:nvGraphicFramePr>
          <p:cNvPr id="4" name="Table 3"/>
          <p:cNvGraphicFramePr>
            <a:graphicFrameLocks noGrp="1"/>
          </p:cNvGraphicFramePr>
          <p:nvPr/>
        </p:nvGraphicFramePr>
        <p:xfrm>
          <a:off x="457200" y="1562523"/>
          <a:ext cx="8229600" cy="1559560"/>
        </p:xfrm>
        <a:graphic>
          <a:graphicData uri="http://schemas.openxmlformats.org/drawingml/2006/table">
            <a:tbl>
              <a:tblPr firstRow="1" bandRow="1">
                <a:tableStyleId>{5C22544A-7EE6-4342-B048-85BDC9FD1C3A}</a:tableStyleId>
              </a:tblPr>
              <a:tblGrid>
                <a:gridCol w="2146300"/>
                <a:gridCol w="6083300"/>
              </a:tblGrid>
              <a:tr h="370840">
                <a:tc>
                  <a:txBody>
                    <a:bodyPr/>
                    <a:lstStyle/>
                    <a:p>
                      <a:r>
                        <a:rPr lang="en-US" dirty="0" smtClean="0"/>
                        <a:t>DESIGN:</a:t>
                      </a:r>
                      <a:endParaRPr lang="en-US" dirty="0"/>
                    </a:p>
                  </a:txBody>
                  <a:tcPr/>
                </a:tc>
                <a:tc>
                  <a:txBody>
                    <a:bodyPr/>
                    <a:lstStyle/>
                    <a:p>
                      <a:r>
                        <a:rPr lang="en-US" dirty="0" smtClean="0"/>
                        <a:t>DESCRIPTION:</a:t>
                      </a:r>
                      <a:endParaRPr lang="en-US" dirty="0"/>
                    </a:p>
                  </a:txBody>
                  <a:tcPr/>
                </a:tc>
              </a:tr>
              <a:tr h="370840">
                <a:tc>
                  <a:txBody>
                    <a:bodyPr/>
                    <a:lstStyle/>
                    <a:p>
                      <a:r>
                        <a:rPr lang="en-US" dirty="0" smtClean="0"/>
                        <a:t>Converge</a:t>
                      </a:r>
                      <a:r>
                        <a:rPr lang="en-US" baseline="0" dirty="0" smtClean="0"/>
                        <a:t> Results</a:t>
                      </a:r>
                    </a:p>
                    <a:p>
                      <a:r>
                        <a:rPr lang="en-US" baseline="0" dirty="0" smtClean="0"/>
                        <a:t>QUAN + QUAL</a:t>
                      </a:r>
                      <a:endParaRPr lang="en-US" dirty="0"/>
                    </a:p>
                  </a:txBody>
                  <a:tcPr/>
                </a:tc>
                <a:tc>
                  <a:txBody>
                    <a:bodyPr/>
                    <a:lstStyle/>
                    <a:p>
                      <a:r>
                        <a:rPr lang="en-US" dirty="0" smtClean="0"/>
                        <a:t>Collecting &amp; </a:t>
                      </a:r>
                      <a:r>
                        <a:rPr lang="en-US" dirty="0" err="1" smtClean="0"/>
                        <a:t>analysing</a:t>
                      </a:r>
                      <a:r>
                        <a:rPr lang="en-US" dirty="0" smtClean="0"/>
                        <a:t> two independent strands of</a:t>
                      </a:r>
                      <a:r>
                        <a:rPr lang="en-US" baseline="0" dirty="0" smtClean="0"/>
                        <a:t> quant. and qual. data in a single phase. Datasets are </a:t>
                      </a:r>
                      <a:r>
                        <a:rPr lang="en-US" baseline="0" dirty="0" err="1" smtClean="0"/>
                        <a:t>analysed</a:t>
                      </a:r>
                      <a:r>
                        <a:rPr lang="en-US" baseline="0" dirty="0" smtClean="0"/>
                        <a:t> separately and the two are then merged. Looking for </a:t>
                      </a:r>
                      <a:r>
                        <a:rPr lang="en-US" u="sng" baseline="0" dirty="0" smtClean="0"/>
                        <a:t>convergence</a:t>
                      </a:r>
                      <a:r>
                        <a:rPr lang="en-US" baseline="0" dirty="0" smtClean="0"/>
                        <a:t>, divergence, contradictions or relationships. Equal emphasis.</a:t>
                      </a:r>
                      <a:endParaRPr lang="en-US" dirty="0"/>
                    </a:p>
                  </a:txBody>
                  <a:tcPr/>
                </a:tc>
              </a:tr>
            </a:tbl>
          </a:graphicData>
        </a:graphic>
      </p:graphicFrame>
      <p:graphicFrame>
        <p:nvGraphicFramePr>
          <p:cNvPr id="5" name="Table 4"/>
          <p:cNvGraphicFramePr>
            <a:graphicFrameLocks noGrp="1"/>
          </p:cNvGraphicFramePr>
          <p:nvPr/>
        </p:nvGraphicFramePr>
        <p:xfrm>
          <a:off x="457200" y="3249083"/>
          <a:ext cx="8229600" cy="3479800"/>
        </p:xfrm>
        <a:graphic>
          <a:graphicData uri="http://schemas.openxmlformats.org/drawingml/2006/table">
            <a:tbl>
              <a:tblPr firstRow="1" bandRow="1">
                <a:tableStyleId>{21E4AEA4-8DFA-4A89-87EB-49C32662AFE0}</a:tableStyleId>
              </a:tblPr>
              <a:tblGrid>
                <a:gridCol w="3384550"/>
                <a:gridCol w="4845050"/>
              </a:tblGrid>
              <a:tr h="370840">
                <a:tc>
                  <a:txBody>
                    <a:bodyPr/>
                    <a:lstStyle/>
                    <a:p>
                      <a:r>
                        <a:rPr lang="en-US" dirty="0" smtClean="0"/>
                        <a:t>CONSIDERATIONS:</a:t>
                      </a:r>
                      <a:endParaRPr lang="en-US" dirty="0"/>
                    </a:p>
                  </a:txBody>
                  <a:tcPr/>
                </a:tc>
                <a:tc>
                  <a:txBody>
                    <a:bodyPr/>
                    <a:lstStyle/>
                    <a:p>
                      <a:r>
                        <a:rPr lang="en-US" dirty="0" smtClean="0"/>
                        <a:t>RECOMMENDATIONS:</a:t>
                      </a:r>
                      <a:endParaRPr lang="en-US" dirty="0"/>
                    </a:p>
                  </a:txBody>
                  <a:tcPr/>
                </a:tc>
              </a:tr>
              <a:tr h="370840">
                <a:tc>
                  <a:txBody>
                    <a:bodyPr/>
                    <a:lstStyle/>
                    <a:p>
                      <a:r>
                        <a:rPr lang="en-US" dirty="0" smtClean="0"/>
                        <a:t>Will</a:t>
                      </a:r>
                      <a:r>
                        <a:rPr lang="en-US" baseline="0" dirty="0" smtClean="0"/>
                        <a:t> the two samples include different or the same individuals?</a:t>
                      </a:r>
                      <a:endParaRPr lang="en-US" dirty="0"/>
                    </a:p>
                  </a:txBody>
                  <a:tcPr/>
                </a:tc>
                <a:tc>
                  <a:txBody>
                    <a:bodyPr/>
                    <a:lstStyle/>
                    <a:p>
                      <a:r>
                        <a:rPr lang="en-US" dirty="0" smtClean="0"/>
                        <a:t>Use</a:t>
                      </a:r>
                      <a:r>
                        <a:rPr lang="en-US" baseline="0" dirty="0" smtClean="0"/>
                        <a:t> same individuals of you intend to compare the quant and </a:t>
                      </a:r>
                      <a:r>
                        <a:rPr lang="en-US" baseline="0" dirty="0" err="1" smtClean="0"/>
                        <a:t>qual</a:t>
                      </a:r>
                      <a:r>
                        <a:rPr lang="en-US" baseline="0" dirty="0" smtClean="0"/>
                        <a:t> datasets</a:t>
                      </a:r>
                      <a:endParaRPr lang="en-US" dirty="0"/>
                    </a:p>
                  </a:txBody>
                  <a:tcPr/>
                </a:tc>
              </a:tr>
              <a:tr h="370840">
                <a:tc>
                  <a:txBody>
                    <a:bodyPr/>
                    <a:lstStyle/>
                    <a:p>
                      <a:r>
                        <a:rPr lang="en-US" dirty="0" smtClean="0"/>
                        <a:t>Will</a:t>
                      </a:r>
                      <a:r>
                        <a:rPr lang="en-US" baseline="0" dirty="0" smtClean="0"/>
                        <a:t> the sample be of the same size?</a:t>
                      </a:r>
                      <a:endParaRPr lang="en-US" dirty="0"/>
                    </a:p>
                  </a:txBody>
                  <a:tcPr/>
                </a:tc>
                <a:tc>
                  <a:txBody>
                    <a:bodyPr/>
                    <a:lstStyle/>
                    <a:p>
                      <a:r>
                        <a:rPr lang="en-US" dirty="0" smtClean="0"/>
                        <a:t>Equal size may be hard to achieve (low ‘n’ for </a:t>
                      </a:r>
                      <a:r>
                        <a:rPr lang="en-US" dirty="0" err="1" smtClean="0"/>
                        <a:t>quals</a:t>
                      </a:r>
                      <a:r>
                        <a:rPr lang="en-US" dirty="0" smtClean="0"/>
                        <a:t>) – limitation</a:t>
                      </a:r>
                      <a:r>
                        <a:rPr lang="en-US" baseline="0" dirty="0" smtClean="0"/>
                        <a:t> of study or inevitable?</a:t>
                      </a:r>
                      <a:endParaRPr lang="en-US" dirty="0"/>
                    </a:p>
                  </a:txBody>
                  <a:tcPr/>
                </a:tc>
              </a:tr>
              <a:tr h="370840">
                <a:tc>
                  <a:txBody>
                    <a:bodyPr/>
                    <a:lstStyle/>
                    <a:p>
                      <a:r>
                        <a:rPr lang="en-US" dirty="0" smtClean="0"/>
                        <a:t>Will the same concept be assessed qualitatively and quantitatively?</a:t>
                      </a:r>
                      <a:endParaRPr lang="en-US" dirty="0"/>
                    </a:p>
                  </a:txBody>
                  <a:tcPr/>
                </a:tc>
                <a:tc>
                  <a:txBody>
                    <a:bodyPr/>
                    <a:lstStyle/>
                    <a:p>
                      <a:r>
                        <a:rPr lang="en-US" dirty="0" smtClean="0"/>
                        <a:t>Parallel questions to measure the same social</a:t>
                      </a:r>
                      <a:r>
                        <a:rPr lang="en-US" baseline="0" dirty="0" smtClean="0"/>
                        <a:t> concept in different ways (for convergent design)</a:t>
                      </a:r>
                      <a:endParaRPr lang="en-US" dirty="0"/>
                    </a:p>
                  </a:txBody>
                  <a:tcPr/>
                </a:tc>
              </a:tr>
              <a:tr h="370840">
                <a:tc>
                  <a:txBody>
                    <a:bodyPr/>
                    <a:lstStyle/>
                    <a:p>
                      <a:r>
                        <a:rPr lang="en-US" dirty="0" smtClean="0"/>
                        <a:t>Will the data be collected from two independent</a:t>
                      </a:r>
                      <a:r>
                        <a:rPr lang="en-US" baseline="0" dirty="0" smtClean="0"/>
                        <a:t> sources or from a single source?</a:t>
                      </a:r>
                      <a:endParaRPr lang="en-US" dirty="0"/>
                    </a:p>
                  </a:txBody>
                  <a:tcPr/>
                </a:tc>
                <a:tc>
                  <a:txBody>
                    <a:bodyPr/>
                    <a:lstStyle/>
                    <a:p>
                      <a:r>
                        <a:rPr lang="en-US" dirty="0" smtClean="0"/>
                        <a:t>You</a:t>
                      </a:r>
                      <a:r>
                        <a:rPr lang="en-US" baseline="0" dirty="0" smtClean="0"/>
                        <a:t> may use the same sample, but how many data collection ‘events’ and what instrument?</a:t>
                      </a:r>
                      <a:endParaRPr lang="en-US"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Mixed Method Designs III</a:t>
            </a:r>
            <a:endParaRPr lang="en-US" dirty="0"/>
          </a:p>
        </p:txBody>
      </p:sp>
      <p:graphicFrame>
        <p:nvGraphicFramePr>
          <p:cNvPr id="4" name="Table 3"/>
          <p:cNvGraphicFramePr>
            <a:graphicFrameLocks noGrp="1"/>
          </p:cNvGraphicFramePr>
          <p:nvPr/>
        </p:nvGraphicFramePr>
        <p:xfrm>
          <a:off x="457200" y="1562523"/>
          <a:ext cx="8229600" cy="1285240"/>
        </p:xfrm>
        <a:graphic>
          <a:graphicData uri="http://schemas.openxmlformats.org/drawingml/2006/table">
            <a:tbl>
              <a:tblPr firstRow="1" bandRow="1">
                <a:tableStyleId>{5C22544A-7EE6-4342-B048-85BDC9FD1C3A}</a:tableStyleId>
              </a:tblPr>
              <a:tblGrid>
                <a:gridCol w="2146300"/>
                <a:gridCol w="6083300"/>
              </a:tblGrid>
              <a:tr h="370840">
                <a:tc>
                  <a:txBody>
                    <a:bodyPr/>
                    <a:lstStyle/>
                    <a:p>
                      <a:r>
                        <a:rPr lang="en-US" dirty="0" smtClean="0"/>
                        <a:t>DESIGN:</a:t>
                      </a:r>
                      <a:endParaRPr lang="en-US" dirty="0"/>
                    </a:p>
                  </a:txBody>
                  <a:tcPr/>
                </a:tc>
                <a:tc>
                  <a:txBody>
                    <a:bodyPr/>
                    <a:lstStyle/>
                    <a:p>
                      <a:r>
                        <a:rPr lang="en-US" dirty="0" smtClean="0"/>
                        <a:t>DESCRIPTION:</a:t>
                      </a:r>
                      <a:endParaRPr lang="en-US" dirty="0"/>
                    </a:p>
                  </a:txBody>
                  <a:tcPr/>
                </a:tc>
              </a:tr>
              <a:tr h="370840">
                <a:tc>
                  <a:txBody>
                    <a:bodyPr/>
                    <a:lstStyle/>
                    <a:p>
                      <a:r>
                        <a:rPr lang="en-US" dirty="0" smtClean="0"/>
                        <a:t>Explain Results</a:t>
                      </a:r>
                    </a:p>
                    <a:p>
                      <a:r>
                        <a:rPr lang="en-US" dirty="0" smtClean="0"/>
                        <a:t>QUAN </a:t>
                      </a:r>
                      <a:r>
                        <a:rPr lang="en-US" sz="1800" dirty="0" smtClean="0">
                          <a:latin typeface="Wingdings"/>
                          <a:ea typeface="Wingdings"/>
                          <a:cs typeface="Wingdings"/>
                        </a:rPr>
                        <a:t></a:t>
                      </a:r>
                      <a:r>
                        <a:rPr lang="en-US" sz="1800" dirty="0" smtClean="0"/>
                        <a:t> </a:t>
                      </a:r>
                      <a:r>
                        <a:rPr lang="en-US" sz="1800" dirty="0" err="1" smtClean="0"/>
                        <a:t>qual</a:t>
                      </a:r>
                      <a:endParaRPr lang="en-US" dirty="0"/>
                    </a:p>
                  </a:txBody>
                  <a:tcPr/>
                </a:tc>
                <a:tc>
                  <a:txBody>
                    <a:bodyPr/>
                    <a:lstStyle/>
                    <a:p>
                      <a:r>
                        <a:rPr lang="en-US" dirty="0" smtClean="0"/>
                        <a:t>Two strands</a:t>
                      </a:r>
                      <a:r>
                        <a:rPr lang="en-US" baseline="0" dirty="0" smtClean="0"/>
                        <a:t> administered in sequence with quant. strand running first with greater emphasis in addressing purpose of study, qual. used to </a:t>
                      </a:r>
                      <a:r>
                        <a:rPr lang="en-US" u="sng" baseline="0" dirty="0" smtClean="0"/>
                        <a:t>explain</a:t>
                      </a:r>
                      <a:r>
                        <a:rPr lang="en-US" baseline="0" dirty="0" smtClean="0"/>
                        <a:t> quant. results.</a:t>
                      </a:r>
                      <a:endParaRPr lang="en-US" dirty="0"/>
                    </a:p>
                  </a:txBody>
                  <a:tcPr/>
                </a:tc>
              </a:tr>
            </a:tbl>
          </a:graphicData>
        </a:graphic>
      </p:graphicFrame>
      <p:graphicFrame>
        <p:nvGraphicFramePr>
          <p:cNvPr id="5" name="Table 4"/>
          <p:cNvGraphicFramePr>
            <a:graphicFrameLocks noGrp="1"/>
          </p:cNvGraphicFramePr>
          <p:nvPr/>
        </p:nvGraphicFramePr>
        <p:xfrm>
          <a:off x="457200" y="3249083"/>
          <a:ext cx="8229600" cy="3205480"/>
        </p:xfrm>
        <a:graphic>
          <a:graphicData uri="http://schemas.openxmlformats.org/drawingml/2006/table">
            <a:tbl>
              <a:tblPr firstRow="1" bandRow="1">
                <a:tableStyleId>{21E4AEA4-8DFA-4A89-87EB-49C32662AFE0}</a:tableStyleId>
              </a:tblPr>
              <a:tblGrid>
                <a:gridCol w="3384550"/>
                <a:gridCol w="4845050"/>
              </a:tblGrid>
              <a:tr h="370840">
                <a:tc>
                  <a:txBody>
                    <a:bodyPr/>
                    <a:lstStyle/>
                    <a:p>
                      <a:r>
                        <a:rPr lang="en-US" dirty="0" smtClean="0"/>
                        <a:t>CONSIDERATIONS:</a:t>
                      </a:r>
                      <a:endParaRPr lang="en-US" dirty="0"/>
                    </a:p>
                  </a:txBody>
                  <a:tcPr/>
                </a:tc>
                <a:tc>
                  <a:txBody>
                    <a:bodyPr/>
                    <a:lstStyle/>
                    <a:p>
                      <a:r>
                        <a:rPr lang="en-US" dirty="0" smtClean="0"/>
                        <a:t>RECOMMENDATIONS:</a:t>
                      </a:r>
                      <a:endParaRPr lang="en-US" dirty="0"/>
                    </a:p>
                  </a:txBody>
                  <a:tcPr/>
                </a:tc>
              </a:tr>
              <a:tr h="370840">
                <a:tc>
                  <a:txBody>
                    <a:bodyPr/>
                    <a:lstStyle/>
                    <a:p>
                      <a:r>
                        <a:rPr lang="en-US" dirty="0" smtClean="0"/>
                        <a:t>Will</a:t>
                      </a:r>
                      <a:r>
                        <a:rPr lang="en-US" baseline="0" dirty="0" smtClean="0"/>
                        <a:t> the same/different individuals be used in both samples?</a:t>
                      </a:r>
                      <a:endParaRPr lang="en-US" dirty="0"/>
                    </a:p>
                  </a:txBody>
                  <a:tcPr/>
                </a:tc>
                <a:tc>
                  <a:txBody>
                    <a:bodyPr/>
                    <a:lstStyle/>
                    <a:p>
                      <a:r>
                        <a:rPr lang="en-US" dirty="0" smtClean="0"/>
                        <a:t>Due to explanatory nature </a:t>
                      </a:r>
                      <a:r>
                        <a:rPr lang="en-US" dirty="0" err="1" smtClean="0"/>
                        <a:t>qual</a:t>
                      </a:r>
                      <a:r>
                        <a:rPr lang="en-US" dirty="0" smtClean="0"/>
                        <a:t> phase individuals must be chosen from quant phase </a:t>
                      </a:r>
                      <a:r>
                        <a:rPr lang="en-US" dirty="0" err="1" smtClean="0"/>
                        <a:t>partcipants</a:t>
                      </a:r>
                      <a:endParaRPr lang="en-US" dirty="0"/>
                    </a:p>
                  </a:txBody>
                  <a:tcPr/>
                </a:tc>
              </a:tr>
              <a:tr h="370840">
                <a:tc>
                  <a:txBody>
                    <a:bodyPr/>
                    <a:lstStyle/>
                    <a:p>
                      <a:r>
                        <a:rPr lang="en-US" dirty="0" smtClean="0"/>
                        <a:t>Will</a:t>
                      </a:r>
                      <a:r>
                        <a:rPr lang="en-US" baseline="0" dirty="0" smtClean="0"/>
                        <a:t> the sample be of the same size?</a:t>
                      </a:r>
                      <a:endParaRPr lang="en-US" dirty="0"/>
                    </a:p>
                  </a:txBody>
                  <a:tcPr/>
                </a:tc>
                <a:tc>
                  <a:txBody>
                    <a:bodyPr/>
                    <a:lstStyle/>
                    <a:p>
                      <a:r>
                        <a:rPr lang="en-US" dirty="0" smtClean="0"/>
                        <a:t>Qualitative follow-up will be smaller,</a:t>
                      </a:r>
                      <a:r>
                        <a:rPr lang="en-US" baseline="0" dirty="0" smtClean="0"/>
                        <a:t> as is standard in qualitative projects</a:t>
                      </a:r>
                      <a:endParaRPr lang="en-US" dirty="0"/>
                    </a:p>
                  </a:txBody>
                  <a:tcPr/>
                </a:tc>
              </a:tr>
              <a:tr h="370840">
                <a:tc>
                  <a:txBody>
                    <a:bodyPr/>
                    <a:lstStyle/>
                    <a:p>
                      <a:r>
                        <a:rPr lang="en-US" dirty="0" smtClean="0"/>
                        <a:t>What quantitative results will be followed-up?</a:t>
                      </a:r>
                      <a:endParaRPr lang="en-US" dirty="0"/>
                    </a:p>
                  </a:txBody>
                  <a:tcPr/>
                </a:tc>
                <a:tc>
                  <a:txBody>
                    <a:bodyPr/>
                    <a:lstStyle/>
                    <a:p>
                      <a:r>
                        <a:rPr lang="en-US" dirty="0" smtClean="0"/>
                        <a:t>Depends on significant results, client specifications,</a:t>
                      </a:r>
                      <a:r>
                        <a:rPr lang="en-US" baseline="0" dirty="0" smtClean="0"/>
                        <a:t> gut feeling – research question?</a:t>
                      </a:r>
                      <a:endParaRPr lang="en-US" dirty="0"/>
                    </a:p>
                  </a:txBody>
                  <a:tcPr/>
                </a:tc>
              </a:tr>
              <a:tr h="370840">
                <a:tc>
                  <a:txBody>
                    <a:bodyPr/>
                    <a:lstStyle/>
                    <a:p>
                      <a:r>
                        <a:rPr lang="en-US" dirty="0" smtClean="0"/>
                        <a:t>How will follow-up participants</a:t>
                      </a:r>
                      <a:r>
                        <a:rPr lang="en-US" baseline="0" dirty="0" smtClean="0"/>
                        <a:t> be selected?</a:t>
                      </a:r>
                      <a:endParaRPr lang="en-US" dirty="0"/>
                    </a:p>
                  </a:txBody>
                  <a:tcPr/>
                </a:tc>
                <a:tc>
                  <a:txBody>
                    <a:bodyPr/>
                    <a:lstStyle/>
                    <a:p>
                      <a:r>
                        <a:rPr lang="en-US" dirty="0" smtClean="0"/>
                        <a:t>Depends – might be informed by interesting</a:t>
                      </a:r>
                      <a:r>
                        <a:rPr lang="en-US" baseline="0" dirty="0" smtClean="0"/>
                        <a:t> quantitative phenomena or random</a:t>
                      </a:r>
                      <a:endParaRPr lang="en-US"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1334</Words>
  <Application>Microsoft Office PowerPoint</Application>
  <PresentationFormat>On-screen Show (4:3)</PresentationFormat>
  <Paragraphs>178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SI0030 – Social Research Methods</vt:lpstr>
      <vt:lpstr>Introduction</vt:lpstr>
      <vt:lpstr>Mixed Methods as Methodology I</vt:lpstr>
      <vt:lpstr>Mixed Methods as Methodology II</vt:lpstr>
      <vt:lpstr>Mixed Methods as Methodology III</vt:lpstr>
      <vt:lpstr>Slide 6</vt:lpstr>
      <vt:lpstr>Mixed Method Designs I</vt:lpstr>
      <vt:lpstr>Mixed Method Designs II</vt:lpstr>
      <vt:lpstr>Mixed Method Designs III</vt:lpstr>
      <vt:lpstr>Mixed Method Designs IV</vt:lpstr>
      <vt:lpstr>Mixed Method Designs V</vt:lpstr>
      <vt:lpstr>Research Design Challenges I</vt:lpstr>
      <vt:lpstr>Research Design Challenges II</vt:lpstr>
      <vt:lpstr>Activity I</vt:lpstr>
      <vt:lpstr>Activity II</vt:lpstr>
    </vt:vector>
  </TitlesOfParts>
  <Company>Cardiff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SI0030 – Social Research Methods</dc:title>
  <dc:creator>ssolss</dc:creator>
  <cp:lastModifiedBy>ssolss</cp:lastModifiedBy>
  <cp:revision>2</cp:revision>
  <dcterms:created xsi:type="dcterms:W3CDTF">2011-11-22T15:34:47Z</dcterms:created>
  <dcterms:modified xsi:type="dcterms:W3CDTF">2011-11-22T15:44:22Z</dcterms:modified>
</cp:coreProperties>
</file>